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43"/>
  </p:notesMasterIdLst>
  <p:sldIdLst>
    <p:sldId id="258" r:id="rId2"/>
    <p:sldId id="259" r:id="rId3"/>
    <p:sldId id="326" r:id="rId4"/>
    <p:sldId id="329" r:id="rId5"/>
    <p:sldId id="293" r:id="rId6"/>
    <p:sldId id="312" r:id="rId7"/>
    <p:sldId id="311" r:id="rId8"/>
    <p:sldId id="304" r:id="rId9"/>
    <p:sldId id="305" r:id="rId10"/>
    <p:sldId id="306" r:id="rId11"/>
    <p:sldId id="307" r:id="rId12"/>
    <p:sldId id="308" r:id="rId13"/>
    <p:sldId id="309" r:id="rId14"/>
    <p:sldId id="294" r:id="rId15"/>
    <p:sldId id="291" r:id="rId16"/>
    <p:sldId id="298" r:id="rId17"/>
    <p:sldId id="299" r:id="rId18"/>
    <p:sldId id="300" r:id="rId19"/>
    <p:sldId id="301" r:id="rId20"/>
    <p:sldId id="302" r:id="rId21"/>
    <p:sldId id="292" r:id="rId22"/>
    <p:sldId id="327" r:id="rId23"/>
    <p:sldId id="317" r:id="rId24"/>
    <p:sldId id="318" r:id="rId25"/>
    <p:sldId id="319" r:id="rId26"/>
    <p:sldId id="320" r:id="rId27"/>
    <p:sldId id="321" r:id="rId28"/>
    <p:sldId id="322" r:id="rId29"/>
    <p:sldId id="323" r:id="rId30"/>
    <p:sldId id="324" r:id="rId31"/>
    <p:sldId id="328" r:id="rId32"/>
    <p:sldId id="325" r:id="rId33"/>
    <p:sldId id="279" r:id="rId34"/>
    <p:sldId id="316" r:id="rId35"/>
    <p:sldId id="314" r:id="rId36"/>
    <p:sldId id="280" r:id="rId37"/>
    <p:sldId id="281" r:id="rId38"/>
    <p:sldId id="285" r:id="rId39"/>
    <p:sldId id="286" r:id="rId40"/>
    <p:sldId id="287" r:id="rId41"/>
    <p:sldId id="288" r:id="rId4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AE5AB0-5926-46EE-862B-841F171EF794}"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0F19D074-F665-45F4-B439-0664D93625A4}">
      <dgm:prSet custT="1"/>
      <dgm:spPr/>
      <dgm:t>
        <a:bodyPr/>
        <a:lstStyle/>
        <a:p>
          <a:r>
            <a:rPr lang="pl-PL" sz="2800" b="1" i="0" baseline="0" dirty="0">
              <a:latin typeface="Times New Roman" panose="02020603050405020304" pitchFamily="18" charset="0"/>
              <a:cs typeface="Times New Roman" panose="02020603050405020304" pitchFamily="18" charset="0"/>
            </a:rPr>
            <a:t>T</a:t>
          </a:r>
          <a:r>
            <a:rPr lang="en-US" sz="2800" b="1" i="0" baseline="0" dirty="0">
              <a:latin typeface="Times New Roman" panose="02020603050405020304" pitchFamily="18" charset="0"/>
              <a:cs typeface="Times New Roman" panose="02020603050405020304" pitchFamily="18" charset="0"/>
            </a:rPr>
            <a:t>worzenie nowych i rozwijanie istniejących parków, placów zabaw, skwerów, świetlic wiejskich, miejsc spotkań dla mieszkańców</a:t>
          </a:r>
          <a:endParaRPr lang="en-US" sz="2800" dirty="0">
            <a:latin typeface="Times New Roman" panose="02020603050405020304" pitchFamily="18" charset="0"/>
            <a:cs typeface="Times New Roman" panose="02020603050405020304" pitchFamily="18" charset="0"/>
          </a:endParaRPr>
        </a:p>
      </dgm:t>
    </dgm:pt>
    <dgm:pt modelId="{7F43A2A6-1DD2-40CA-B901-37588649CF82}" type="parTrans" cxnId="{F25DE894-8FB1-4481-AD26-2F296BE0A57F}">
      <dgm:prSet/>
      <dgm:spPr/>
      <dgm:t>
        <a:bodyPr/>
        <a:lstStyle/>
        <a:p>
          <a:endParaRPr lang="en-US"/>
        </a:p>
      </dgm:t>
    </dgm:pt>
    <dgm:pt modelId="{AA5432DF-EB1E-426E-8F85-BA97271DEAD5}" type="sibTrans" cxnId="{F25DE894-8FB1-4481-AD26-2F296BE0A57F}">
      <dgm:prSet/>
      <dgm:spPr/>
      <dgm:t>
        <a:bodyPr/>
        <a:lstStyle/>
        <a:p>
          <a:endParaRPr lang="en-US"/>
        </a:p>
      </dgm:t>
    </dgm:pt>
    <dgm:pt modelId="{13EB5524-6C84-463B-B08C-22AE72F0D433}">
      <dgm:prSet/>
      <dgm:spPr/>
      <dgm:t>
        <a:bodyPr/>
        <a:lstStyle/>
        <a:p>
          <a:r>
            <a:rPr lang="pl-PL" b="1" i="0" baseline="0" dirty="0"/>
            <a:t>P</a:t>
          </a:r>
          <a:r>
            <a:rPr lang="en-US" b="1" i="0" baseline="0" dirty="0"/>
            <a:t>oprawa dostępności budynków/obiektów dla osób z niepełnosprawnością</a:t>
          </a:r>
          <a:r>
            <a:rPr lang="pl-PL" b="1" i="0" baseline="0" dirty="0"/>
            <a:t> jako element projektu</a:t>
          </a:r>
          <a:endParaRPr lang="en-US" dirty="0"/>
        </a:p>
      </dgm:t>
    </dgm:pt>
    <dgm:pt modelId="{1880D777-129D-4998-99FC-1CCC079CAA03}" type="parTrans" cxnId="{B532CBD2-0E9E-4062-A0EB-976B0A06ADD4}">
      <dgm:prSet/>
      <dgm:spPr/>
      <dgm:t>
        <a:bodyPr/>
        <a:lstStyle/>
        <a:p>
          <a:endParaRPr lang="en-US"/>
        </a:p>
      </dgm:t>
    </dgm:pt>
    <dgm:pt modelId="{E3DC0748-BE3F-49E2-9E83-05BF7D04CEE5}" type="sibTrans" cxnId="{B532CBD2-0E9E-4062-A0EB-976B0A06ADD4}">
      <dgm:prSet/>
      <dgm:spPr/>
      <dgm:t>
        <a:bodyPr/>
        <a:lstStyle/>
        <a:p>
          <a:endParaRPr lang="en-US"/>
        </a:p>
      </dgm:t>
    </dgm:pt>
    <dgm:pt modelId="{F4798FB8-7761-45F2-9A93-15EE0FA7B1D7}">
      <dgm:prSet/>
      <dgm:spPr/>
      <dgm:t>
        <a:bodyPr/>
        <a:lstStyle/>
        <a:p>
          <a:r>
            <a:rPr lang="pl-PL" b="1" i="0" baseline="0" dirty="0"/>
            <a:t>P</a:t>
          </a:r>
          <a:r>
            <a:rPr lang="en-US" b="1" i="0" baseline="0" dirty="0"/>
            <a:t>oprawa dostępności obiektów poprzez ich lepszą iluminację, oznakowanie i zamieszczenie informacji w formach dostępnych dla odbiorców z różnymi potrzebami</a:t>
          </a:r>
          <a:r>
            <a:rPr lang="pl-PL" b="1" i="0" baseline="0" dirty="0"/>
            <a:t>- jako element projektu</a:t>
          </a:r>
          <a:endParaRPr lang="en-US" dirty="0"/>
        </a:p>
      </dgm:t>
    </dgm:pt>
    <dgm:pt modelId="{0B8551EB-5DA2-4BC4-808A-AA1082C252B7}" type="parTrans" cxnId="{0F11EB8F-2346-497E-A280-43AEEE3EF89C}">
      <dgm:prSet/>
      <dgm:spPr/>
      <dgm:t>
        <a:bodyPr/>
        <a:lstStyle/>
        <a:p>
          <a:endParaRPr lang="en-US"/>
        </a:p>
      </dgm:t>
    </dgm:pt>
    <dgm:pt modelId="{A479F303-3ED7-40B8-92C1-AF429301DC9B}" type="sibTrans" cxnId="{0F11EB8F-2346-497E-A280-43AEEE3EF89C}">
      <dgm:prSet/>
      <dgm:spPr/>
      <dgm:t>
        <a:bodyPr/>
        <a:lstStyle/>
        <a:p>
          <a:endParaRPr lang="en-US"/>
        </a:p>
      </dgm:t>
    </dgm:pt>
    <dgm:pt modelId="{634A4517-EF0C-4E07-BE7A-E802CE987F7E}">
      <dgm:prSet custT="1"/>
      <dgm:spPr/>
      <dgm:t>
        <a:bodyPr/>
        <a:lstStyle/>
        <a:p>
          <a:r>
            <a:rPr lang="pl-PL" sz="2100" b="1" i="0" baseline="0" dirty="0"/>
            <a:t>T</a:t>
          </a:r>
          <a:r>
            <a:rPr lang="en-US" sz="2400" b="1" i="0" baseline="0" dirty="0"/>
            <a:t>worzenie elementów małej infrastruktury przy trasach rowerowych i pieszych (np. miejsca odpoczynku rowerzystów, stacje ładowania rowerów elektrycznych</a:t>
          </a:r>
          <a:r>
            <a:rPr lang="en-US" sz="2100" b="1" i="0" baseline="0" dirty="0"/>
            <a:t>)</a:t>
          </a:r>
          <a:endParaRPr lang="en-US" sz="2100" dirty="0"/>
        </a:p>
      </dgm:t>
    </dgm:pt>
    <dgm:pt modelId="{0AE39D64-C0FA-4ADC-97AD-8BC611B944A7}" type="parTrans" cxnId="{BFE85478-DC7F-45ED-B986-FA36ADD0C40F}">
      <dgm:prSet/>
      <dgm:spPr/>
      <dgm:t>
        <a:bodyPr/>
        <a:lstStyle/>
        <a:p>
          <a:endParaRPr lang="en-US"/>
        </a:p>
      </dgm:t>
    </dgm:pt>
    <dgm:pt modelId="{3C85649A-EEC7-4728-AFF0-5C89AD3D011A}" type="sibTrans" cxnId="{BFE85478-DC7F-45ED-B986-FA36ADD0C40F}">
      <dgm:prSet/>
      <dgm:spPr/>
      <dgm:t>
        <a:bodyPr/>
        <a:lstStyle/>
        <a:p>
          <a:endParaRPr lang="en-US"/>
        </a:p>
      </dgm:t>
    </dgm:pt>
    <dgm:pt modelId="{921799B1-B4CA-4FA0-9D85-DF7C9E414601}" type="pres">
      <dgm:prSet presAssocID="{D0AE5AB0-5926-46EE-862B-841F171EF794}" presName="linear" presStyleCnt="0">
        <dgm:presLayoutVars>
          <dgm:animLvl val="lvl"/>
          <dgm:resizeHandles val="exact"/>
        </dgm:presLayoutVars>
      </dgm:prSet>
      <dgm:spPr/>
    </dgm:pt>
    <dgm:pt modelId="{4B628F12-FA43-444F-8585-3662CF0A5D65}" type="pres">
      <dgm:prSet presAssocID="{0F19D074-F665-45F4-B439-0664D93625A4}" presName="parentText" presStyleLbl="node1" presStyleIdx="0" presStyleCnt="4">
        <dgm:presLayoutVars>
          <dgm:chMax val="0"/>
          <dgm:bulletEnabled val="1"/>
        </dgm:presLayoutVars>
      </dgm:prSet>
      <dgm:spPr/>
    </dgm:pt>
    <dgm:pt modelId="{3A462757-230F-4DDC-AAAC-C043DACD5B96}" type="pres">
      <dgm:prSet presAssocID="{AA5432DF-EB1E-426E-8F85-BA97271DEAD5}" presName="spacer" presStyleCnt="0"/>
      <dgm:spPr/>
    </dgm:pt>
    <dgm:pt modelId="{9F95DFD8-5947-485A-8353-820C5C4EAF76}" type="pres">
      <dgm:prSet presAssocID="{13EB5524-6C84-463B-B08C-22AE72F0D433}" presName="parentText" presStyleLbl="node1" presStyleIdx="1" presStyleCnt="4">
        <dgm:presLayoutVars>
          <dgm:chMax val="0"/>
          <dgm:bulletEnabled val="1"/>
        </dgm:presLayoutVars>
      </dgm:prSet>
      <dgm:spPr/>
    </dgm:pt>
    <dgm:pt modelId="{329ABB37-3329-4C9E-BDB0-9A68EC3E7DCF}" type="pres">
      <dgm:prSet presAssocID="{E3DC0748-BE3F-49E2-9E83-05BF7D04CEE5}" presName="spacer" presStyleCnt="0"/>
      <dgm:spPr/>
    </dgm:pt>
    <dgm:pt modelId="{7B38BDF3-D1DC-4F04-A867-F32D777C7FB4}" type="pres">
      <dgm:prSet presAssocID="{F4798FB8-7761-45F2-9A93-15EE0FA7B1D7}" presName="parentText" presStyleLbl="node1" presStyleIdx="2" presStyleCnt="4">
        <dgm:presLayoutVars>
          <dgm:chMax val="0"/>
          <dgm:bulletEnabled val="1"/>
        </dgm:presLayoutVars>
      </dgm:prSet>
      <dgm:spPr/>
    </dgm:pt>
    <dgm:pt modelId="{40693ABD-13D6-4EC3-96DE-5B7014326358}" type="pres">
      <dgm:prSet presAssocID="{A479F303-3ED7-40B8-92C1-AF429301DC9B}" presName="spacer" presStyleCnt="0"/>
      <dgm:spPr/>
    </dgm:pt>
    <dgm:pt modelId="{1EB6A117-F0E7-436B-9320-2D263C6AD442}" type="pres">
      <dgm:prSet presAssocID="{634A4517-EF0C-4E07-BE7A-E802CE987F7E}" presName="parentText" presStyleLbl="node1" presStyleIdx="3" presStyleCnt="4">
        <dgm:presLayoutVars>
          <dgm:chMax val="0"/>
          <dgm:bulletEnabled val="1"/>
        </dgm:presLayoutVars>
      </dgm:prSet>
      <dgm:spPr/>
    </dgm:pt>
  </dgm:ptLst>
  <dgm:cxnLst>
    <dgm:cxn modelId="{2F9DBF26-5E42-44A6-8848-D17130A452D6}" type="presOf" srcId="{13EB5524-6C84-463B-B08C-22AE72F0D433}" destId="{9F95DFD8-5947-485A-8353-820C5C4EAF76}" srcOrd="0" destOrd="0" presId="urn:microsoft.com/office/officeart/2005/8/layout/vList2"/>
    <dgm:cxn modelId="{D42CF075-97D0-4784-A3E1-DCBC4F152AB2}" type="presOf" srcId="{D0AE5AB0-5926-46EE-862B-841F171EF794}" destId="{921799B1-B4CA-4FA0-9D85-DF7C9E414601}" srcOrd="0" destOrd="0" presId="urn:microsoft.com/office/officeart/2005/8/layout/vList2"/>
    <dgm:cxn modelId="{BFE85478-DC7F-45ED-B986-FA36ADD0C40F}" srcId="{D0AE5AB0-5926-46EE-862B-841F171EF794}" destId="{634A4517-EF0C-4E07-BE7A-E802CE987F7E}" srcOrd="3" destOrd="0" parTransId="{0AE39D64-C0FA-4ADC-97AD-8BC611B944A7}" sibTransId="{3C85649A-EEC7-4728-AFF0-5C89AD3D011A}"/>
    <dgm:cxn modelId="{0F11EB8F-2346-497E-A280-43AEEE3EF89C}" srcId="{D0AE5AB0-5926-46EE-862B-841F171EF794}" destId="{F4798FB8-7761-45F2-9A93-15EE0FA7B1D7}" srcOrd="2" destOrd="0" parTransId="{0B8551EB-5DA2-4BC4-808A-AA1082C252B7}" sibTransId="{A479F303-3ED7-40B8-92C1-AF429301DC9B}"/>
    <dgm:cxn modelId="{F25DE894-8FB1-4481-AD26-2F296BE0A57F}" srcId="{D0AE5AB0-5926-46EE-862B-841F171EF794}" destId="{0F19D074-F665-45F4-B439-0664D93625A4}" srcOrd="0" destOrd="0" parTransId="{7F43A2A6-1DD2-40CA-B901-37588649CF82}" sibTransId="{AA5432DF-EB1E-426E-8F85-BA97271DEAD5}"/>
    <dgm:cxn modelId="{BC9624C8-44FC-4614-8BA0-10D82E4732EB}" type="presOf" srcId="{0F19D074-F665-45F4-B439-0664D93625A4}" destId="{4B628F12-FA43-444F-8585-3662CF0A5D65}" srcOrd="0" destOrd="0" presId="urn:microsoft.com/office/officeart/2005/8/layout/vList2"/>
    <dgm:cxn modelId="{B532CBD2-0E9E-4062-A0EB-976B0A06ADD4}" srcId="{D0AE5AB0-5926-46EE-862B-841F171EF794}" destId="{13EB5524-6C84-463B-B08C-22AE72F0D433}" srcOrd="1" destOrd="0" parTransId="{1880D777-129D-4998-99FC-1CCC079CAA03}" sibTransId="{E3DC0748-BE3F-49E2-9E83-05BF7D04CEE5}"/>
    <dgm:cxn modelId="{AAC012F5-492B-44CE-B361-56CF32E11CDE}" type="presOf" srcId="{F4798FB8-7761-45F2-9A93-15EE0FA7B1D7}" destId="{7B38BDF3-D1DC-4F04-A867-F32D777C7FB4}" srcOrd="0" destOrd="0" presId="urn:microsoft.com/office/officeart/2005/8/layout/vList2"/>
    <dgm:cxn modelId="{59E5D7F6-382E-4F57-92B7-20736D1355E5}" type="presOf" srcId="{634A4517-EF0C-4E07-BE7A-E802CE987F7E}" destId="{1EB6A117-F0E7-436B-9320-2D263C6AD442}" srcOrd="0" destOrd="0" presId="urn:microsoft.com/office/officeart/2005/8/layout/vList2"/>
    <dgm:cxn modelId="{09356462-F16D-4BCC-91B3-27EE1FAF4F93}" type="presParOf" srcId="{921799B1-B4CA-4FA0-9D85-DF7C9E414601}" destId="{4B628F12-FA43-444F-8585-3662CF0A5D65}" srcOrd="0" destOrd="0" presId="urn:microsoft.com/office/officeart/2005/8/layout/vList2"/>
    <dgm:cxn modelId="{6E6D559B-85FE-4B1C-ACDB-2275F85D34A1}" type="presParOf" srcId="{921799B1-B4CA-4FA0-9D85-DF7C9E414601}" destId="{3A462757-230F-4DDC-AAAC-C043DACD5B96}" srcOrd="1" destOrd="0" presId="urn:microsoft.com/office/officeart/2005/8/layout/vList2"/>
    <dgm:cxn modelId="{27D6731C-095A-47D5-9155-039A8A834937}" type="presParOf" srcId="{921799B1-B4CA-4FA0-9D85-DF7C9E414601}" destId="{9F95DFD8-5947-485A-8353-820C5C4EAF76}" srcOrd="2" destOrd="0" presId="urn:microsoft.com/office/officeart/2005/8/layout/vList2"/>
    <dgm:cxn modelId="{659763F5-490E-4154-B5C8-6D1652D7FC4C}" type="presParOf" srcId="{921799B1-B4CA-4FA0-9D85-DF7C9E414601}" destId="{329ABB37-3329-4C9E-BDB0-9A68EC3E7DCF}" srcOrd="3" destOrd="0" presId="urn:microsoft.com/office/officeart/2005/8/layout/vList2"/>
    <dgm:cxn modelId="{B3AA1EB6-5B8F-4F86-8566-6F90F821840D}" type="presParOf" srcId="{921799B1-B4CA-4FA0-9D85-DF7C9E414601}" destId="{7B38BDF3-D1DC-4F04-A867-F32D777C7FB4}" srcOrd="4" destOrd="0" presId="urn:microsoft.com/office/officeart/2005/8/layout/vList2"/>
    <dgm:cxn modelId="{2BB863DF-3F3F-428B-AF52-FF3C2021DFD2}" type="presParOf" srcId="{921799B1-B4CA-4FA0-9D85-DF7C9E414601}" destId="{40693ABD-13D6-4EC3-96DE-5B7014326358}" srcOrd="5" destOrd="0" presId="urn:microsoft.com/office/officeart/2005/8/layout/vList2"/>
    <dgm:cxn modelId="{E3DC6F82-C723-43B5-903F-411530F944B4}" type="presParOf" srcId="{921799B1-B4CA-4FA0-9D85-DF7C9E414601}" destId="{1EB6A117-F0E7-436B-9320-2D263C6AD442}"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628F12-FA43-444F-8585-3662CF0A5D65}">
      <dsp:nvSpPr>
        <dsp:cNvPr id="0" name=""/>
        <dsp:cNvSpPr/>
      </dsp:nvSpPr>
      <dsp:spPr>
        <a:xfrm>
          <a:off x="0" y="155765"/>
          <a:ext cx="10958016" cy="105651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pl-PL" sz="2800" b="1" i="0" kern="1200" baseline="0" dirty="0">
              <a:latin typeface="Times New Roman" panose="02020603050405020304" pitchFamily="18" charset="0"/>
              <a:cs typeface="Times New Roman" panose="02020603050405020304" pitchFamily="18" charset="0"/>
            </a:rPr>
            <a:t>T</a:t>
          </a:r>
          <a:r>
            <a:rPr lang="en-US" sz="2800" b="1" i="0" kern="1200" baseline="0" dirty="0">
              <a:latin typeface="Times New Roman" panose="02020603050405020304" pitchFamily="18" charset="0"/>
              <a:cs typeface="Times New Roman" panose="02020603050405020304" pitchFamily="18" charset="0"/>
            </a:rPr>
            <a:t>worzenie nowych i rozwijanie istniejących parków, placów zabaw, skwerów, świetlic wiejskich, miejsc spotkań dla mieszkańców</a:t>
          </a:r>
          <a:endParaRPr lang="en-US" sz="2800" kern="1200" dirty="0">
            <a:latin typeface="Times New Roman" panose="02020603050405020304" pitchFamily="18" charset="0"/>
            <a:cs typeface="Times New Roman" panose="02020603050405020304" pitchFamily="18" charset="0"/>
          </a:endParaRPr>
        </a:p>
      </dsp:txBody>
      <dsp:txXfrm>
        <a:off x="51575" y="207340"/>
        <a:ext cx="10854866" cy="953360"/>
      </dsp:txXfrm>
    </dsp:sp>
    <dsp:sp modelId="{9F95DFD8-5947-485A-8353-820C5C4EAF76}">
      <dsp:nvSpPr>
        <dsp:cNvPr id="0" name=""/>
        <dsp:cNvSpPr/>
      </dsp:nvSpPr>
      <dsp:spPr>
        <a:xfrm>
          <a:off x="0" y="1272755"/>
          <a:ext cx="10958016" cy="105651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pl-PL" sz="2100" b="1" i="0" kern="1200" baseline="0" dirty="0"/>
            <a:t>P</a:t>
          </a:r>
          <a:r>
            <a:rPr lang="en-US" sz="2100" b="1" i="0" kern="1200" baseline="0" dirty="0"/>
            <a:t>oprawa dostępności budynków/obiektów dla osób z niepełnosprawnością</a:t>
          </a:r>
          <a:r>
            <a:rPr lang="pl-PL" sz="2100" b="1" i="0" kern="1200" baseline="0" dirty="0"/>
            <a:t> jako element projektu</a:t>
          </a:r>
          <a:endParaRPr lang="en-US" sz="2100" kern="1200" dirty="0"/>
        </a:p>
      </dsp:txBody>
      <dsp:txXfrm>
        <a:off x="51575" y="1324330"/>
        <a:ext cx="10854866" cy="953360"/>
      </dsp:txXfrm>
    </dsp:sp>
    <dsp:sp modelId="{7B38BDF3-D1DC-4F04-A867-F32D777C7FB4}">
      <dsp:nvSpPr>
        <dsp:cNvPr id="0" name=""/>
        <dsp:cNvSpPr/>
      </dsp:nvSpPr>
      <dsp:spPr>
        <a:xfrm>
          <a:off x="0" y="2389745"/>
          <a:ext cx="10958016" cy="105651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pl-PL" sz="2100" b="1" i="0" kern="1200" baseline="0" dirty="0"/>
            <a:t>P</a:t>
          </a:r>
          <a:r>
            <a:rPr lang="en-US" sz="2100" b="1" i="0" kern="1200" baseline="0" dirty="0"/>
            <a:t>oprawa dostępności obiektów poprzez ich lepszą iluminację, oznakowanie i zamieszczenie informacji w formach dostępnych dla odbiorców z różnymi potrzebami</a:t>
          </a:r>
          <a:r>
            <a:rPr lang="pl-PL" sz="2100" b="1" i="0" kern="1200" baseline="0" dirty="0"/>
            <a:t>- jako element projektu</a:t>
          </a:r>
          <a:endParaRPr lang="en-US" sz="2100" kern="1200" dirty="0"/>
        </a:p>
      </dsp:txBody>
      <dsp:txXfrm>
        <a:off x="51575" y="2441320"/>
        <a:ext cx="10854866" cy="953360"/>
      </dsp:txXfrm>
    </dsp:sp>
    <dsp:sp modelId="{1EB6A117-F0E7-436B-9320-2D263C6AD442}">
      <dsp:nvSpPr>
        <dsp:cNvPr id="0" name=""/>
        <dsp:cNvSpPr/>
      </dsp:nvSpPr>
      <dsp:spPr>
        <a:xfrm>
          <a:off x="0" y="3506735"/>
          <a:ext cx="10958016" cy="105651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pl-PL" sz="2100" b="1" i="0" kern="1200" baseline="0" dirty="0"/>
            <a:t>T</a:t>
          </a:r>
          <a:r>
            <a:rPr lang="en-US" sz="2400" b="1" i="0" kern="1200" baseline="0" dirty="0"/>
            <a:t>worzenie elementów małej infrastruktury przy trasach rowerowych i pieszych (np. miejsca odpoczynku rowerzystów, stacje ładowania rowerów elektrycznych</a:t>
          </a:r>
          <a:r>
            <a:rPr lang="en-US" sz="2100" b="1" i="0" kern="1200" baseline="0" dirty="0"/>
            <a:t>)</a:t>
          </a:r>
          <a:endParaRPr lang="en-US" sz="2100" kern="1200" dirty="0"/>
        </a:p>
      </dsp:txBody>
      <dsp:txXfrm>
        <a:off x="51575" y="3558310"/>
        <a:ext cx="10854866" cy="9533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9C840D-0CD5-4DEF-A93C-ADAB3B3986FF}" type="datetimeFigureOut">
              <a:rPr lang="pl-PL" smtClean="0"/>
              <a:t>25.02.2025</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779DDD-4AB6-423F-A62F-52854EFBC141}" type="slidenum">
              <a:rPr lang="pl-PL" smtClean="0"/>
              <a:t>‹#›</a:t>
            </a:fld>
            <a:endParaRPr lang="pl-PL"/>
          </a:p>
        </p:txBody>
      </p:sp>
    </p:spTree>
    <p:extLst>
      <p:ext uri="{BB962C8B-B14F-4D97-AF65-F5344CB8AC3E}">
        <p14:creationId xmlns:p14="http://schemas.microsoft.com/office/powerpoint/2010/main" val="1466520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29779DDD-4AB6-423F-A62F-52854EFBC141}" type="slidenum">
              <a:rPr lang="pl-PL" smtClean="0"/>
              <a:t>10</a:t>
            </a:fld>
            <a:endParaRPr lang="pl-PL"/>
          </a:p>
        </p:txBody>
      </p:sp>
    </p:spTree>
    <p:extLst>
      <p:ext uri="{BB962C8B-B14F-4D97-AF65-F5344CB8AC3E}">
        <p14:creationId xmlns:p14="http://schemas.microsoft.com/office/powerpoint/2010/main" val="1690328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5AD4855F-7504-4698-BF38-CE5104128A85}" type="datetimeFigureOut">
              <a:rPr lang="pl-PL" smtClean="0"/>
              <a:t>25.02.2025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C6305F0-9E7B-4983-A7B7-069FE3B75810}" type="slidenum">
              <a:rPr lang="pl-PL" smtClean="0"/>
              <a:t>‹#›</a:t>
            </a:fld>
            <a:endParaRPr lang="pl-PL"/>
          </a:p>
        </p:txBody>
      </p:sp>
    </p:spTree>
    <p:extLst>
      <p:ext uri="{BB962C8B-B14F-4D97-AF65-F5344CB8AC3E}">
        <p14:creationId xmlns:p14="http://schemas.microsoft.com/office/powerpoint/2010/main" val="719330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AD4855F-7504-4698-BF38-CE5104128A85}" type="datetimeFigureOut">
              <a:rPr lang="pl-PL" smtClean="0"/>
              <a:t>25.02.2025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C6305F0-9E7B-4983-A7B7-069FE3B75810}" type="slidenum">
              <a:rPr lang="pl-PL" smtClean="0"/>
              <a:t>‹#›</a:t>
            </a:fld>
            <a:endParaRPr lang="pl-PL"/>
          </a:p>
        </p:txBody>
      </p:sp>
    </p:spTree>
    <p:extLst>
      <p:ext uri="{BB962C8B-B14F-4D97-AF65-F5344CB8AC3E}">
        <p14:creationId xmlns:p14="http://schemas.microsoft.com/office/powerpoint/2010/main" val="2851057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AD4855F-7504-4698-BF38-CE5104128A85}" type="datetimeFigureOut">
              <a:rPr lang="pl-PL" smtClean="0"/>
              <a:t>25.02.2025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C6305F0-9E7B-4983-A7B7-069FE3B75810}" type="slidenum">
              <a:rPr lang="pl-PL" smtClean="0"/>
              <a:t>‹#›</a:t>
            </a:fld>
            <a:endParaRPr lang="pl-PL"/>
          </a:p>
        </p:txBody>
      </p:sp>
    </p:spTree>
    <p:extLst>
      <p:ext uri="{BB962C8B-B14F-4D97-AF65-F5344CB8AC3E}">
        <p14:creationId xmlns:p14="http://schemas.microsoft.com/office/powerpoint/2010/main" val="285992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AD4855F-7504-4698-BF38-CE5104128A85}" type="datetimeFigureOut">
              <a:rPr lang="pl-PL" smtClean="0"/>
              <a:t>25.02.2025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C6305F0-9E7B-4983-A7B7-069FE3B75810}" type="slidenum">
              <a:rPr lang="pl-PL" smtClean="0"/>
              <a:t>‹#›</a:t>
            </a:fld>
            <a:endParaRPr lang="pl-PL"/>
          </a:p>
        </p:txBody>
      </p:sp>
    </p:spTree>
    <p:extLst>
      <p:ext uri="{BB962C8B-B14F-4D97-AF65-F5344CB8AC3E}">
        <p14:creationId xmlns:p14="http://schemas.microsoft.com/office/powerpoint/2010/main" val="3977640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5AD4855F-7504-4698-BF38-CE5104128A85}" type="datetimeFigureOut">
              <a:rPr lang="pl-PL" smtClean="0"/>
              <a:t>25.02.2025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C6305F0-9E7B-4983-A7B7-069FE3B75810}" type="slidenum">
              <a:rPr lang="pl-PL" smtClean="0"/>
              <a:t>‹#›</a:t>
            </a:fld>
            <a:endParaRPr lang="pl-PL"/>
          </a:p>
        </p:txBody>
      </p:sp>
    </p:spTree>
    <p:extLst>
      <p:ext uri="{BB962C8B-B14F-4D97-AF65-F5344CB8AC3E}">
        <p14:creationId xmlns:p14="http://schemas.microsoft.com/office/powerpoint/2010/main" val="276945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5AD4855F-7504-4698-BF38-CE5104128A85}" type="datetimeFigureOut">
              <a:rPr lang="pl-PL" smtClean="0"/>
              <a:t>25.02.2025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C6305F0-9E7B-4983-A7B7-069FE3B75810}" type="slidenum">
              <a:rPr lang="pl-PL" smtClean="0"/>
              <a:t>‹#›</a:t>
            </a:fld>
            <a:endParaRPr lang="pl-PL"/>
          </a:p>
        </p:txBody>
      </p:sp>
    </p:spTree>
    <p:extLst>
      <p:ext uri="{BB962C8B-B14F-4D97-AF65-F5344CB8AC3E}">
        <p14:creationId xmlns:p14="http://schemas.microsoft.com/office/powerpoint/2010/main" val="2609060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l-PL"/>
              <a:t>Kliknij, aby edytować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5AD4855F-7504-4698-BF38-CE5104128A85}" type="datetimeFigureOut">
              <a:rPr lang="pl-PL" smtClean="0"/>
              <a:t>25.02.2025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DC6305F0-9E7B-4983-A7B7-069FE3B75810}" type="slidenum">
              <a:rPr lang="pl-PL" smtClean="0"/>
              <a:t>‹#›</a:t>
            </a:fld>
            <a:endParaRPr lang="pl-PL"/>
          </a:p>
        </p:txBody>
      </p:sp>
    </p:spTree>
    <p:extLst>
      <p:ext uri="{BB962C8B-B14F-4D97-AF65-F5344CB8AC3E}">
        <p14:creationId xmlns:p14="http://schemas.microsoft.com/office/powerpoint/2010/main" val="1588021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5AD4855F-7504-4698-BF38-CE5104128A85}" type="datetimeFigureOut">
              <a:rPr lang="pl-PL" smtClean="0"/>
              <a:t>25.02.2025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DC6305F0-9E7B-4983-A7B7-069FE3B75810}" type="slidenum">
              <a:rPr lang="pl-PL" smtClean="0"/>
              <a:t>‹#›</a:t>
            </a:fld>
            <a:endParaRPr lang="pl-PL"/>
          </a:p>
        </p:txBody>
      </p:sp>
    </p:spTree>
    <p:extLst>
      <p:ext uri="{BB962C8B-B14F-4D97-AF65-F5344CB8AC3E}">
        <p14:creationId xmlns:p14="http://schemas.microsoft.com/office/powerpoint/2010/main" val="1071062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D4855F-7504-4698-BF38-CE5104128A85}" type="datetimeFigureOut">
              <a:rPr lang="pl-PL" smtClean="0"/>
              <a:t>25.02.2025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DC6305F0-9E7B-4983-A7B7-069FE3B75810}" type="slidenum">
              <a:rPr lang="pl-PL" smtClean="0"/>
              <a:t>‹#›</a:t>
            </a:fld>
            <a:endParaRPr lang="pl-PL"/>
          </a:p>
        </p:txBody>
      </p:sp>
    </p:spTree>
    <p:extLst>
      <p:ext uri="{BB962C8B-B14F-4D97-AF65-F5344CB8AC3E}">
        <p14:creationId xmlns:p14="http://schemas.microsoft.com/office/powerpoint/2010/main" val="3866072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5AD4855F-7504-4698-BF38-CE5104128A85}" type="datetimeFigureOut">
              <a:rPr lang="pl-PL" smtClean="0"/>
              <a:t>25.02.2025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C6305F0-9E7B-4983-A7B7-069FE3B75810}" type="slidenum">
              <a:rPr lang="pl-PL" smtClean="0"/>
              <a:t>‹#›</a:t>
            </a:fld>
            <a:endParaRPr lang="pl-PL"/>
          </a:p>
        </p:txBody>
      </p:sp>
    </p:spTree>
    <p:extLst>
      <p:ext uri="{BB962C8B-B14F-4D97-AF65-F5344CB8AC3E}">
        <p14:creationId xmlns:p14="http://schemas.microsoft.com/office/powerpoint/2010/main" val="1212404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5AD4855F-7504-4698-BF38-CE5104128A85}" type="datetimeFigureOut">
              <a:rPr lang="pl-PL" smtClean="0"/>
              <a:t>25.02.2025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C6305F0-9E7B-4983-A7B7-069FE3B75810}" type="slidenum">
              <a:rPr lang="pl-PL" smtClean="0"/>
              <a:t>‹#›</a:t>
            </a:fld>
            <a:endParaRPr lang="pl-PL"/>
          </a:p>
        </p:txBody>
      </p:sp>
    </p:spTree>
    <p:extLst>
      <p:ext uri="{BB962C8B-B14F-4D97-AF65-F5344CB8AC3E}">
        <p14:creationId xmlns:p14="http://schemas.microsoft.com/office/powerpoint/2010/main" val="3644058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FC8E16-3C03-4238-9C6F-B34F3D10F77E}" type="datetime1">
              <a:rPr lang="en-US" smtClean="0"/>
              <a:t>2/25/2025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646F3F-274D-499B-ABBE-824EB4ABDC3D}" type="slidenum">
              <a:rPr lang="en-US" smtClean="0"/>
              <a:pPr/>
              <a:t>‹#›</a:t>
            </a:fld>
            <a:endParaRPr lang="en-US" dirty="0"/>
          </a:p>
        </p:txBody>
      </p:sp>
    </p:spTree>
    <p:extLst>
      <p:ext uri="{BB962C8B-B14F-4D97-AF65-F5344CB8AC3E}">
        <p14:creationId xmlns:p14="http://schemas.microsoft.com/office/powerpoint/2010/main" val="130174384"/>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9">
            <a:extLst>
              <a:ext uri="{FF2B5EF4-FFF2-40B4-BE49-F238E27FC236}">
                <a16:creationId xmlns:a16="http://schemas.microsoft.com/office/drawing/2014/main" id="{62245F03-66D5-45EC-A0B5-90E656B11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EB2DCC78-9962-49FE-9691-A391B5AA82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
            <a:ext cx="9379191" cy="3962402"/>
          </a:xfrm>
          <a:custGeom>
            <a:avLst/>
            <a:gdLst>
              <a:gd name="connsiteX0" fmla="*/ 9379192 w 9379192"/>
              <a:gd name="connsiteY0" fmla="*/ 3752527 h 3752527"/>
              <a:gd name="connsiteX1" fmla="*/ 3293459 w 9379192"/>
              <a:gd name="connsiteY1" fmla="*/ 3752527 h 3752527"/>
              <a:gd name="connsiteX2" fmla="*/ 3297156 w 9379192"/>
              <a:gd name="connsiteY2" fmla="*/ 3752055 h 3752527"/>
              <a:gd name="connsiteX3" fmla="*/ 3642095 w 9379192"/>
              <a:gd name="connsiteY3" fmla="*/ 3690141 h 3752527"/>
              <a:gd name="connsiteX4" fmla="*/ 2307659 w 9379192"/>
              <a:gd name="connsiteY4" fmla="*/ 3500267 h 3752527"/>
              <a:gd name="connsiteX5" fmla="*/ 2383194 w 9379192"/>
              <a:gd name="connsiteY5" fmla="*/ 3475501 h 3752527"/>
              <a:gd name="connsiteX6" fmla="*/ 2237161 w 9379192"/>
              <a:gd name="connsiteY6" fmla="*/ 3376437 h 3752527"/>
              <a:gd name="connsiteX7" fmla="*/ 1637924 w 9379192"/>
              <a:gd name="connsiteY7" fmla="*/ 3219585 h 3752527"/>
              <a:gd name="connsiteX8" fmla="*/ 2383194 w 9379192"/>
              <a:gd name="connsiteY8" fmla="*/ 2955415 h 3752527"/>
              <a:gd name="connsiteX9" fmla="*/ 1542249 w 9379192"/>
              <a:gd name="connsiteY9" fmla="*/ 2596307 h 3752527"/>
              <a:gd name="connsiteX10" fmla="*/ 1114221 w 9379192"/>
              <a:gd name="connsiteY10" fmla="*/ 2509625 h 3752527"/>
              <a:gd name="connsiteX11" fmla="*/ 2524191 w 9379192"/>
              <a:gd name="connsiteY11" fmla="*/ 2059708 h 3752527"/>
              <a:gd name="connsiteX12" fmla="*/ 238027 w 9379192"/>
              <a:gd name="connsiteY12" fmla="*/ 1836815 h 3752527"/>
              <a:gd name="connsiteX13" fmla="*/ 424343 w 9379192"/>
              <a:gd name="connsiteY13" fmla="*/ 1746006 h 3752527"/>
              <a:gd name="connsiteX14" fmla="*/ 1844384 w 9379192"/>
              <a:gd name="connsiteY14" fmla="*/ 1770772 h 3752527"/>
              <a:gd name="connsiteX15" fmla="*/ 2081058 w 9379192"/>
              <a:gd name="connsiteY15" fmla="*/ 1700602 h 3752527"/>
              <a:gd name="connsiteX16" fmla="*/ 1844384 w 9379192"/>
              <a:gd name="connsiteY16" fmla="*/ 1589154 h 3752527"/>
              <a:gd name="connsiteX17" fmla="*/ 922869 w 9379192"/>
              <a:gd name="connsiteY17" fmla="*/ 1506601 h 3752527"/>
              <a:gd name="connsiteX18" fmla="*/ 681160 w 9379192"/>
              <a:gd name="connsiteY18" fmla="*/ 1320855 h 3752527"/>
              <a:gd name="connsiteX19" fmla="*/ 273276 w 9379192"/>
              <a:gd name="connsiteY19" fmla="*/ 1106216 h 3752527"/>
              <a:gd name="connsiteX20" fmla="*/ 555269 w 9379192"/>
              <a:gd name="connsiteY20" fmla="*/ 928727 h 3752527"/>
              <a:gd name="connsiteX21" fmla="*/ 97029 w 9379192"/>
              <a:gd name="connsiteY21" fmla="*/ 664555 h 3752527"/>
              <a:gd name="connsiteX22" fmla="*/ 227955 w 9379192"/>
              <a:gd name="connsiteY22" fmla="*/ 317831 h 3752527"/>
              <a:gd name="connsiteX23" fmla="*/ 998402 w 9379192"/>
              <a:gd name="connsiteY23" fmla="*/ 235277 h 3752527"/>
              <a:gd name="connsiteX24" fmla="*/ 2030701 w 9379192"/>
              <a:gd name="connsiteY24" fmla="*/ 115575 h 3752527"/>
              <a:gd name="connsiteX25" fmla="*/ 3068036 w 9379192"/>
              <a:gd name="connsiteY25" fmla="*/ 12383 h 3752527"/>
              <a:gd name="connsiteX26" fmla="*/ 4105370 w 9379192"/>
              <a:gd name="connsiteY26" fmla="*/ 12383 h 3752527"/>
              <a:gd name="connsiteX27" fmla="*/ 4402472 w 9379192"/>
              <a:gd name="connsiteY27" fmla="*/ 20638 h 3752527"/>
              <a:gd name="connsiteX28" fmla="*/ 4407507 w 9379192"/>
              <a:gd name="connsiteY28" fmla="*/ 20638 h 3752527"/>
              <a:gd name="connsiteX29" fmla="*/ 5696622 w 9379192"/>
              <a:gd name="connsiteY29" fmla="*/ 57788 h 3752527"/>
              <a:gd name="connsiteX30" fmla="*/ 6175004 w 9379192"/>
              <a:gd name="connsiteY30" fmla="*/ 61915 h 3752527"/>
              <a:gd name="connsiteX31" fmla="*/ 7212339 w 9379192"/>
              <a:gd name="connsiteY31" fmla="*/ 66042 h 3752527"/>
              <a:gd name="connsiteX32" fmla="*/ 8244638 w 9379192"/>
              <a:gd name="connsiteY32" fmla="*/ 49532 h 3752527"/>
              <a:gd name="connsiteX33" fmla="*/ 9292044 w 9379192"/>
              <a:gd name="connsiteY33" fmla="*/ 0 h 3752527"/>
              <a:gd name="connsiteX34" fmla="*/ 9379192 w 9379192"/>
              <a:gd name="connsiteY34" fmla="*/ 2762 h 3752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9379192" h="3752527">
                <a:moveTo>
                  <a:pt x="9379192" y="3752527"/>
                </a:moveTo>
                <a:lnTo>
                  <a:pt x="3293459" y="3752527"/>
                </a:lnTo>
                <a:lnTo>
                  <a:pt x="3297156" y="3752055"/>
                </a:lnTo>
                <a:cubicBezTo>
                  <a:pt x="3412975" y="3736577"/>
                  <a:pt x="3551454" y="3714906"/>
                  <a:pt x="3642095" y="3690141"/>
                </a:cubicBezTo>
                <a:cubicBezTo>
                  <a:pt x="3380244" y="3686012"/>
                  <a:pt x="2347945" y="3529162"/>
                  <a:pt x="2307659" y="3500267"/>
                </a:cubicBezTo>
                <a:cubicBezTo>
                  <a:pt x="2327803" y="3492012"/>
                  <a:pt x="2358017" y="3483757"/>
                  <a:pt x="2383194" y="3475501"/>
                </a:cubicBezTo>
                <a:cubicBezTo>
                  <a:pt x="2327803" y="3450736"/>
                  <a:pt x="2282482" y="3421842"/>
                  <a:pt x="2237161" y="3376437"/>
                </a:cubicBezTo>
                <a:cubicBezTo>
                  <a:pt x="2091129" y="3223714"/>
                  <a:pt x="1844384" y="3277374"/>
                  <a:pt x="1637924" y="3219585"/>
                </a:cubicBezTo>
                <a:cubicBezTo>
                  <a:pt x="1768850" y="2897627"/>
                  <a:pt x="2116307" y="3017329"/>
                  <a:pt x="2383194" y="2955415"/>
                </a:cubicBezTo>
                <a:cubicBezTo>
                  <a:pt x="1683245" y="2765541"/>
                  <a:pt x="1819207" y="2666477"/>
                  <a:pt x="1542249" y="2596307"/>
                </a:cubicBezTo>
                <a:cubicBezTo>
                  <a:pt x="1194791" y="2509625"/>
                  <a:pt x="1114221" y="2509625"/>
                  <a:pt x="1114221" y="2509625"/>
                </a:cubicBezTo>
                <a:cubicBezTo>
                  <a:pt x="1522105" y="2245455"/>
                  <a:pt x="2010559" y="2530264"/>
                  <a:pt x="2524191" y="2059708"/>
                </a:cubicBezTo>
                <a:cubicBezTo>
                  <a:pt x="2030701" y="1993667"/>
                  <a:pt x="555269" y="1960645"/>
                  <a:pt x="238027" y="1836815"/>
                </a:cubicBezTo>
                <a:cubicBezTo>
                  <a:pt x="358880" y="1882219"/>
                  <a:pt x="368952" y="1746006"/>
                  <a:pt x="424343" y="1746006"/>
                </a:cubicBezTo>
                <a:cubicBezTo>
                  <a:pt x="892655" y="1741879"/>
                  <a:pt x="1371037" y="1820305"/>
                  <a:pt x="1844384" y="1770772"/>
                </a:cubicBezTo>
                <a:cubicBezTo>
                  <a:pt x="1929989" y="1766645"/>
                  <a:pt x="2065951" y="1803793"/>
                  <a:pt x="2081058" y="1700602"/>
                </a:cubicBezTo>
                <a:cubicBezTo>
                  <a:pt x="2096164" y="1572644"/>
                  <a:pt x="1919919" y="1601537"/>
                  <a:pt x="1844384" y="1589154"/>
                </a:cubicBezTo>
                <a:cubicBezTo>
                  <a:pt x="1537212" y="1547877"/>
                  <a:pt x="1235076" y="1531367"/>
                  <a:pt x="922869" y="1506601"/>
                </a:cubicBezTo>
                <a:cubicBezTo>
                  <a:pt x="791943" y="1494218"/>
                  <a:pt x="630804" y="1518984"/>
                  <a:pt x="681160" y="1320855"/>
                </a:cubicBezTo>
                <a:cubicBezTo>
                  <a:pt x="640874" y="1130983"/>
                  <a:pt x="399166" y="1197025"/>
                  <a:pt x="273276" y="1106216"/>
                </a:cubicBezTo>
                <a:cubicBezTo>
                  <a:pt x="333703" y="998897"/>
                  <a:pt x="504913" y="1073196"/>
                  <a:pt x="555269" y="928727"/>
                </a:cubicBezTo>
                <a:cubicBezTo>
                  <a:pt x="313560" y="974131"/>
                  <a:pt x="338738" y="660428"/>
                  <a:pt x="97029" y="664555"/>
                </a:cubicBezTo>
                <a:cubicBezTo>
                  <a:pt x="-104395" y="478810"/>
                  <a:pt x="41638" y="388001"/>
                  <a:pt x="227955" y="317831"/>
                </a:cubicBezTo>
                <a:cubicBezTo>
                  <a:pt x="469664" y="231150"/>
                  <a:pt x="736551" y="251788"/>
                  <a:pt x="998402" y="235277"/>
                </a:cubicBezTo>
                <a:cubicBezTo>
                  <a:pt x="1345860" y="198128"/>
                  <a:pt x="1678209" y="111447"/>
                  <a:pt x="2030701" y="115575"/>
                </a:cubicBezTo>
                <a:cubicBezTo>
                  <a:pt x="2363052" y="28893"/>
                  <a:pt x="2730650" y="123829"/>
                  <a:pt x="3068036" y="12383"/>
                </a:cubicBezTo>
                <a:cubicBezTo>
                  <a:pt x="3410457" y="12383"/>
                  <a:pt x="3757914" y="12383"/>
                  <a:pt x="4105370" y="12383"/>
                </a:cubicBezTo>
                <a:cubicBezTo>
                  <a:pt x="4206084" y="16510"/>
                  <a:pt x="4301759" y="16510"/>
                  <a:pt x="4402472" y="20638"/>
                </a:cubicBezTo>
                <a:cubicBezTo>
                  <a:pt x="4402472" y="20638"/>
                  <a:pt x="4407507" y="20638"/>
                  <a:pt x="4407507" y="20638"/>
                </a:cubicBezTo>
                <a:cubicBezTo>
                  <a:pt x="4840570" y="33022"/>
                  <a:pt x="5268596" y="41276"/>
                  <a:pt x="5696622" y="57788"/>
                </a:cubicBezTo>
                <a:cubicBezTo>
                  <a:pt x="5857761" y="57788"/>
                  <a:pt x="6013864" y="61915"/>
                  <a:pt x="6175004" y="61915"/>
                </a:cubicBezTo>
                <a:cubicBezTo>
                  <a:pt x="6517425" y="82553"/>
                  <a:pt x="6864883" y="94936"/>
                  <a:pt x="7212339" y="66042"/>
                </a:cubicBezTo>
                <a:cubicBezTo>
                  <a:pt x="7559796" y="90809"/>
                  <a:pt x="7897182" y="74298"/>
                  <a:pt x="8244638" y="49532"/>
                </a:cubicBezTo>
                <a:cubicBezTo>
                  <a:pt x="8597130" y="78426"/>
                  <a:pt x="8944587" y="37149"/>
                  <a:pt x="9292044" y="0"/>
                </a:cubicBezTo>
                <a:lnTo>
                  <a:pt x="9379192" y="2762"/>
                </a:lnTo>
                <a:close/>
              </a:path>
            </a:pathLst>
          </a:custGeom>
          <a:solidFill>
            <a:schemeClr val="bg2">
              <a:alpha val="50000"/>
            </a:schemeClr>
          </a:solidFill>
          <a:ln w="32707" cap="flat">
            <a:noFill/>
            <a:prstDash val="solid"/>
            <a:miter/>
          </a:ln>
        </p:spPr>
        <p:txBody>
          <a:bodyPr rtlCol="0" anchor="ctr"/>
          <a:lstStyle/>
          <a:p>
            <a:endParaRPr lang="en-US"/>
          </a:p>
        </p:txBody>
      </p:sp>
      <p:pic>
        <p:nvPicPr>
          <p:cNvPr id="4" name="Obraz 3">
            <a:extLst>
              <a:ext uri="{FF2B5EF4-FFF2-40B4-BE49-F238E27FC236}">
                <a16:creationId xmlns:a16="http://schemas.microsoft.com/office/drawing/2014/main" id="{95447126-9A00-B899-6547-14B92B4CDB94}"/>
              </a:ext>
            </a:extLst>
          </p:cNvPr>
          <p:cNvPicPr>
            <a:picLocks noChangeAspect="1"/>
          </p:cNvPicPr>
          <p:nvPr/>
        </p:nvPicPr>
        <p:blipFill>
          <a:blip r:embed="rId2"/>
          <a:stretch>
            <a:fillRect/>
          </a:stretch>
        </p:blipFill>
        <p:spPr>
          <a:xfrm>
            <a:off x="162205" y="157075"/>
            <a:ext cx="5130799" cy="936370"/>
          </a:xfrm>
          <a:prstGeom prst="rect">
            <a:avLst/>
          </a:prstGeom>
        </p:spPr>
      </p:pic>
      <p:pic>
        <p:nvPicPr>
          <p:cNvPr id="5" name="Obraz 4">
            <a:extLst>
              <a:ext uri="{FF2B5EF4-FFF2-40B4-BE49-F238E27FC236}">
                <a16:creationId xmlns:a16="http://schemas.microsoft.com/office/drawing/2014/main" id="{E22C0E2D-31BE-567C-4C46-575159F1B053}"/>
              </a:ext>
            </a:extLst>
          </p:cNvPr>
          <p:cNvPicPr>
            <a:picLocks noChangeAspect="1"/>
          </p:cNvPicPr>
          <p:nvPr/>
        </p:nvPicPr>
        <p:blipFill>
          <a:blip r:embed="rId3"/>
          <a:stretch>
            <a:fillRect/>
          </a:stretch>
        </p:blipFill>
        <p:spPr>
          <a:xfrm>
            <a:off x="6975995" y="-3"/>
            <a:ext cx="5130799" cy="1282699"/>
          </a:xfrm>
          <a:prstGeom prst="rect">
            <a:avLst/>
          </a:prstGeom>
        </p:spPr>
      </p:pic>
      <p:pic>
        <p:nvPicPr>
          <p:cNvPr id="6" name="Obraz 5" descr="Obraz zawierający tekst, zrzut ekranu, Czcionka, linia&#10;&#10;Zawartość wygenerowana przez sztuczną inteligencję może być niepoprawna.">
            <a:extLst>
              <a:ext uri="{FF2B5EF4-FFF2-40B4-BE49-F238E27FC236}">
                <a16:creationId xmlns:a16="http://schemas.microsoft.com/office/drawing/2014/main" id="{6CA633DB-7BC9-6399-3D07-430E1C9242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4827" y="5374469"/>
            <a:ext cx="10979297" cy="1437427"/>
          </a:xfrm>
          <a:prstGeom prst="rect">
            <a:avLst/>
          </a:prstGeom>
        </p:spPr>
      </p:pic>
      <p:sp>
        <p:nvSpPr>
          <p:cNvPr id="2" name="pole tekstowe 1">
            <a:extLst>
              <a:ext uri="{FF2B5EF4-FFF2-40B4-BE49-F238E27FC236}">
                <a16:creationId xmlns:a16="http://schemas.microsoft.com/office/drawing/2014/main" id="{6E546819-0D6D-2D30-4ABF-CCC577AD6BF2}"/>
              </a:ext>
            </a:extLst>
          </p:cNvPr>
          <p:cNvSpPr txBox="1"/>
          <p:nvPr/>
        </p:nvSpPr>
        <p:spPr>
          <a:xfrm>
            <a:off x="1640071" y="2059806"/>
            <a:ext cx="9496358" cy="1902595"/>
          </a:xfrm>
          <a:prstGeom prst="rect">
            <a:avLst/>
          </a:prstGeom>
        </p:spPr>
        <p:txBody>
          <a:bodyPr vert="horz" lIns="91440" tIns="45720" rIns="91440" bIns="45720" rtlCol="0" anchor="ctr">
            <a:noAutofit/>
          </a:bodyPr>
          <a:lstStyle/>
          <a:p>
            <a:pPr marL="0" marR="0" lvl="0" indent="0" algn="ctr" fontAlgn="auto">
              <a:lnSpc>
                <a:spcPct val="90000"/>
              </a:lnSpc>
              <a:spcBef>
                <a:spcPct val="0"/>
              </a:spcBef>
              <a:spcAft>
                <a:spcPts val="600"/>
              </a:spcAft>
              <a:buClrTx/>
              <a:buSzTx/>
              <a:tabLst/>
              <a:defRPr/>
            </a:pPr>
            <a:r>
              <a:rPr kumimoji="0" lang="en-US" sz="4500" b="1" i="0" u="none" strike="noStrike" cap="none" spc="0" normalizeH="0" baseline="0" noProof="0" dirty="0">
                <a:ln>
                  <a:noFill/>
                </a:ln>
                <a:effectLst/>
                <a:uLnTx/>
                <a:uFillTx/>
                <a:latin typeface="+mj-lt"/>
                <a:ea typeface="+mj-ea"/>
                <a:cs typeface="+mj-cs"/>
              </a:rPr>
              <a:t>Lokalna strategia rozwoju w ramach pe</a:t>
            </a:r>
            <a:r>
              <a:rPr kumimoji="0" lang="pl-PL" sz="4500" b="1" i="0" u="none" strike="noStrike" cap="none" spc="0" normalizeH="0" baseline="0" noProof="0" dirty="0">
                <a:ln>
                  <a:noFill/>
                </a:ln>
                <a:effectLst/>
                <a:uLnTx/>
                <a:uFillTx/>
                <a:latin typeface="+mj-lt"/>
                <a:ea typeface="+mj-ea"/>
                <a:cs typeface="+mj-cs"/>
              </a:rPr>
              <a:t>r</a:t>
            </a:r>
            <a:r>
              <a:rPr kumimoji="0" lang="en-US" sz="4500" b="1" i="0" u="none" strike="noStrike" cap="none" spc="0" normalizeH="0" baseline="0" noProof="0" dirty="0">
                <a:ln>
                  <a:noFill/>
                </a:ln>
                <a:effectLst/>
                <a:uLnTx/>
                <a:uFillTx/>
                <a:latin typeface="+mj-lt"/>
                <a:ea typeface="+mj-ea"/>
                <a:cs typeface="+mj-cs"/>
              </a:rPr>
              <a:t>spektywy finansowej na lata </a:t>
            </a:r>
            <a:endParaRPr kumimoji="0" lang="pl-PL" sz="4500" b="1" i="0" u="none" strike="noStrike" cap="none" spc="0" normalizeH="0" baseline="0" noProof="0" dirty="0">
              <a:ln>
                <a:noFill/>
              </a:ln>
              <a:effectLst/>
              <a:uLnTx/>
              <a:uFillTx/>
              <a:latin typeface="+mj-lt"/>
              <a:ea typeface="+mj-ea"/>
              <a:cs typeface="+mj-cs"/>
            </a:endParaRPr>
          </a:p>
          <a:p>
            <a:pPr marL="0" marR="0" lvl="0" indent="0" algn="ctr" fontAlgn="auto">
              <a:lnSpc>
                <a:spcPct val="90000"/>
              </a:lnSpc>
              <a:spcBef>
                <a:spcPct val="0"/>
              </a:spcBef>
              <a:spcAft>
                <a:spcPts val="600"/>
              </a:spcAft>
              <a:buClrTx/>
              <a:buSzTx/>
              <a:tabLst/>
              <a:defRPr/>
            </a:pPr>
            <a:r>
              <a:rPr kumimoji="0" lang="en-US" sz="4500" b="1" i="0" u="none" strike="noStrike" cap="none" spc="0" normalizeH="0" baseline="0" noProof="0" dirty="0">
                <a:ln>
                  <a:noFill/>
                </a:ln>
                <a:effectLst/>
                <a:uLnTx/>
                <a:uFillTx/>
                <a:latin typeface="+mj-lt"/>
                <a:ea typeface="+mj-ea"/>
                <a:cs typeface="+mj-cs"/>
              </a:rPr>
              <a:t>2023-2027 </a:t>
            </a:r>
          </a:p>
        </p:txBody>
      </p:sp>
    </p:spTree>
    <p:extLst>
      <p:ext uri="{BB962C8B-B14F-4D97-AF65-F5344CB8AC3E}">
        <p14:creationId xmlns:p14="http://schemas.microsoft.com/office/powerpoint/2010/main" val="558602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99535581-E194-0E77-E4DA-B830A1FC5C5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5050C584-9E7B-10E1-1B88-72C22187A8D4}"/>
              </a:ext>
            </a:extLst>
          </p:cNvPr>
          <p:cNvSpPr>
            <a:spLocks noGrp="1"/>
          </p:cNvSpPr>
          <p:nvPr>
            <p:ph type="title"/>
          </p:nvPr>
        </p:nvSpPr>
        <p:spPr>
          <a:xfrm>
            <a:off x="1115568" y="162288"/>
            <a:ext cx="10168128" cy="929093"/>
          </a:xfrm>
        </p:spPr>
        <p:txBody>
          <a:bodyPr>
            <a:noAutofit/>
          </a:bodyPr>
          <a:lstStyle/>
          <a:p>
            <a:pPr algn="ctr"/>
            <a:r>
              <a:rPr kumimoji="0" lang="pl-PL" sz="3000" b="0" i="0" u="none" strike="noStrike" kern="1200" cap="none" spc="0" normalizeH="0" baseline="0" noProof="0" dirty="0">
                <a:ln>
                  <a:noFill/>
                </a:ln>
                <a:solidFill>
                  <a:schemeClr val="accent4">
                    <a:lumMod val="75000"/>
                  </a:schemeClr>
                </a:solidFill>
                <a:effectLst/>
                <a:uLnTx/>
                <a:uFillTx/>
                <a:latin typeface="+mn-lt"/>
                <a:cs typeface="Times New Roman" panose="02020603050405020304" pitchFamily="18" charset="0"/>
              </a:rPr>
              <a:t>P 2.1 </a:t>
            </a:r>
            <a:r>
              <a:rPr lang="pl-PL" sz="3000" dirty="0">
                <a:solidFill>
                  <a:schemeClr val="accent4">
                    <a:lumMod val="75000"/>
                  </a:schemeClr>
                </a:solidFill>
                <a:effectLst/>
                <a:latin typeface="+mn-lt"/>
                <a:ea typeface="Calibri" panose="020F0502020204030204" pitchFamily="34" charset="0"/>
              </a:rPr>
              <a:t>Tworzenie  i rozwój placówek wsparcia dziennego dla dzieci i młodzieży – EFS+</a:t>
            </a:r>
            <a:endParaRPr lang="pl-PL" sz="3000" dirty="0">
              <a:solidFill>
                <a:schemeClr val="accent4">
                  <a:lumMod val="75000"/>
                </a:schemeClr>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FB00FCD9-25E3-C5BE-FE76-FDD46D32D13A}"/>
              </a:ext>
            </a:extLst>
          </p:cNvPr>
          <p:cNvSpPr>
            <a:spLocks noGrp="1"/>
          </p:cNvSpPr>
          <p:nvPr>
            <p:ph idx="1"/>
          </p:nvPr>
        </p:nvSpPr>
        <p:spPr>
          <a:xfrm>
            <a:off x="358588" y="1691148"/>
            <a:ext cx="10925108" cy="5712542"/>
          </a:xfrm>
        </p:spPr>
        <p:txBody>
          <a:bodyPr>
            <a:noAutofit/>
          </a:bodyPr>
          <a:lstStyle/>
          <a:p>
            <a:pPr marL="0" marR="0" lvl="0" indent="0" defTabSz="457200" rtl="0" eaLnBrk="1" fontAlgn="auto" latinLnBrk="0" hangingPunct="1">
              <a:spcBef>
                <a:spcPts val="0"/>
              </a:spcBef>
              <a:spcAft>
                <a:spcPts val="0"/>
              </a:spcAft>
              <a:buClrTx/>
              <a:buSzTx/>
              <a:buFontTx/>
              <a:buNone/>
              <a:tabLst/>
              <a:defRPr/>
            </a:pP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Obligatoryjne jest, aby projekty realizowane były zgodnie z załącznikiem nr 12 do Regulaminu konkursu (Model prowadzenia w Małopolsce placówek wsparcia dziennego dla dzieci, młodzieży i ich rodzin), opracowanym przez Regionalny Ośrodek Polityki Społecznej w Krakowie. </a:t>
            </a:r>
          </a:p>
          <a:p>
            <a:pPr marL="0" marR="0" lvl="0" indent="0" defTabSz="457200" rtl="0" eaLnBrk="1" fontAlgn="auto" latinLnBrk="0" hangingPunct="1">
              <a:spcBef>
                <a:spcPts val="0"/>
              </a:spcBef>
              <a:spcAft>
                <a:spcPts val="0"/>
              </a:spcAft>
              <a:buClrTx/>
              <a:buSzTx/>
              <a:buFontTx/>
              <a:buNone/>
              <a:tabLst/>
              <a:defRPr/>
            </a:pP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Spełnienie wymogów określonych w „Modelu prowadzenia w Małopolsce placówek wsparcia dziennego dla dzieci, młodzieży i ich rodzin” stanowiącym załącznik nr 12 do Regulaminu, oznacza, że:</a:t>
            </a:r>
          </a:p>
          <a:p>
            <a:pPr marL="0" marR="0" lvl="0" indent="0" defTabSz="457200" rtl="0" eaLnBrk="1" fontAlgn="auto" latinLnBrk="0" hangingPunct="1">
              <a:spcBef>
                <a:spcPts val="0"/>
              </a:spcBef>
              <a:spcAft>
                <a:spcPts val="0"/>
              </a:spcAft>
              <a:buClrTx/>
              <a:buSzTx/>
              <a:buFontTx/>
              <a:buNone/>
              <a:tabLst/>
              <a:defRPr/>
            </a:pPr>
            <a:endPar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514350" marR="0" lvl="0" indent="-514350" defTabSz="457200" rtl="0" eaLnBrk="1" fontAlgn="auto" latinLnBrk="0" hangingPunct="1">
              <a:spcBef>
                <a:spcPts val="0"/>
              </a:spcBef>
              <a:spcAft>
                <a:spcPts val="0"/>
              </a:spcAft>
              <a:buClrTx/>
              <a:buSzTx/>
              <a:buFontTx/>
              <a:buAutoNum type="arabicParenR"/>
              <a:tabLst/>
              <a:defRPr/>
            </a:pP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Oferta placówki skierowana jest do dzieci/młodzieży i ich rodzin, w szczególności gdy dotykają ich problemy,</a:t>
            </a:r>
          </a:p>
          <a:p>
            <a:pPr marL="0" marR="0" lvl="0" indent="0" defTabSz="457200" rtl="0" eaLnBrk="1" fontAlgn="auto" latinLnBrk="0" hangingPunct="1">
              <a:spcBef>
                <a:spcPts val="0"/>
              </a:spcBef>
              <a:spcAft>
                <a:spcPts val="0"/>
              </a:spcAft>
              <a:buClrTx/>
              <a:buSzTx/>
              <a:buNone/>
              <a:tabLst/>
              <a:defRPr/>
            </a:pPr>
            <a:endPar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2)	Zakres usług świadczonych w placówce zgodnie z Ustawą z dnia 9 czerwca 2011 r. o wspieraniu rodziny i systemie pieczy zastępczej obligatoryjnie obejmuje:</a:t>
            </a:r>
          </a:p>
          <a:p>
            <a:pPr marL="0" marR="0" lvl="0" indent="0" defTabSz="457200" rtl="0" eaLnBrk="1" fontAlgn="auto" latinLnBrk="0" hangingPunct="1">
              <a:spcBef>
                <a:spcPts val="0"/>
              </a:spcBef>
              <a:spcAft>
                <a:spcPts val="0"/>
              </a:spcAft>
              <a:buClrTx/>
              <a:buSzTx/>
              <a:buFontTx/>
              <a:buNone/>
              <a:tabLst/>
              <a:defRPr/>
            </a:pP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a)	w przypadku placówek prowadzonych </a:t>
            </a:r>
            <a:r>
              <a:rPr kumimoji="0" lang="pl-PL" sz="2000" b="0" i="0" u="none" strike="noStrike" kern="1200" cap="none" spc="0" normalizeH="0" baseline="0" noProof="0" dirty="0">
                <a:ln>
                  <a:noFill/>
                </a:ln>
                <a:solidFill>
                  <a:srgbClr val="00B0F0"/>
                </a:solidFill>
                <a:effectLst/>
                <a:uLnTx/>
                <a:uFillTx/>
                <a:latin typeface="Times New Roman" panose="02020603050405020304" pitchFamily="18" charset="0"/>
                <a:cs typeface="Times New Roman" panose="02020603050405020304" pitchFamily="18" charset="0"/>
              </a:rPr>
              <a:t>w formie opiekuńczej</a:t>
            </a: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w tym kół zainteresowań, świetlic, klubów, ognisk wychowawczych: opiekę i wychowanie, pomoc w nauce, organizację czasu wolnego, zabawę i zajęcia sportowe oraz rozwój zainteresowań;</a:t>
            </a:r>
          </a:p>
          <a:p>
            <a:pPr marL="0" marR="0" lvl="0" indent="0" defTabSz="457200" rtl="0" eaLnBrk="1" fontAlgn="auto" latinLnBrk="0" hangingPunct="1">
              <a:spcBef>
                <a:spcPts val="0"/>
              </a:spcBef>
              <a:spcAft>
                <a:spcPts val="0"/>
              </a:spcAft>
              <a:buClrTx/>
              <a:buSzTx/>
              <a:buFontTx/>
              <a:buNone/>
              <a:tabLst/>
              <a:defRPr/>
            </a:pP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b)	w przypadku placówek prowadzonych </a:t>
            </a:r>
            <a:r>
              <a:rPr kumimoji="0" lang="pl-PL" sz="2000" b="0" i="0" u="none" strike="noStrike" kern="1200" cap="none" spc="0" normalizeH="0" baseline="0" noProof="0" dirty="0">
                <a:ln>
                  <a:noFill/>
                </a:ln>
                <a:solidFill>
                  <a:srgbClr val="00B0F0"/>
                </a:solidFill>
                <a:effectLst/>
                <a:uLnTx/>
                <a:uFillTx/>
                <a:latin typeface="Times New Roman" panose="02020603050405020304" pitchFamily="18" charset="0"/>
                <a:cs typeface="Times New Roman" panose="02020603050405020304" pitchFamily="18" charset="0"/>
              </a:rPr>
              <a:t>w formie specjalistycznej</a:t>
            </a: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w szczególności: organizację zajęć socjoterapeutycznych, terapeutycznych, korekcyjnych, kompensacyjnych oraz logopedycznych, realizację indywidualnych programów korekcyjnych, </a:t>
            </a:r>
            <a:r>
              <a:rPr kumimoji="0" lang="pl-PL" sz="2000" b="0" i="0" u="none" strike="noStrike" kern="1200" cap="none" spc="0" normalizeH="0" baseline="0" noProof="0" dirty="0" err="1">
                <a:ln>
                  <a:noFill/>
                </a:ln>
                <a:effectLst/>
                <a:uLnTx/>
                <a:uFillTx/>
                <a:latin typeface="Times New Roman" panose="02020603050405020304" pitchFamily="18" charset="0"/>
                <a:cs typeface="Times New Roman" panose="02020603050405020304" pitchFamily="18" charset="0"/>
              </a:rPr>
              <a:t>psychokorekcyjnych</a:t>
            </a: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i psychoprofilaktycznych, </a:t>
            </a:r>
            <a:r>
              <a:rPr lang="pl-PL" sz="2000" dirty="0">
                <a:latin typeface="Times New Roman" panose="02020603050405020304" pitchFamily="18" charset="0"/>
                <a:cs typeface="Times New Roman" panose="02020603050405020304" pitchFamily="18" charset="0"/>
              </a:rPr>
              <a:t>w </a:t>
            </a: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szczególności terapię pedagogiczną, psychologiczną i socjoterapię;</a:t>
            </a:r>
          </a:p>
          <a:p>
            <a:pPr marL="0" marR="0" lvl="0" indent="0" defTabSz="457200" rtl="0" eaLnBrk="1" fontAlgn="auto" latinLnBrk="0" hangingPunct="1">
              <a:spcBef>
                <a:spcPts val="0"/>
              </a:spcBef>
              <a:spcAft>
                <a:spcPts val="0"/>
              </a:spcAft>
              <a:buClrTx/>
              <a:buSzTx/>
              <a:buFontTx/>
              <a:buNone/>
              <a:tabLst/>
              <a:defRPr/>
            </a:pP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c)	w przypadku placówek prowadzonych w </a:t>
            </a:r>
            <a:r>
              <a:rPr kumimoji="0" lang="pl-PL" sz="2000" b="0" i="0" u="none" strike="noStrike" kern="1200" cap="none" spc="0" normalizeH="0" baseline="0" noProof="0" dirty="0">
                <a:ln>
                  <a:noFill/>
                </a:ln>
                <a:solidFill>
                  <a:srgbClr val="00B0F0"/>
                </a:solidFill>
                <a:effectLst/>
                <a:uLnTx/>
                <a:uFillTx/>
                <a:latin typeface="Times New Roman" panose="02020603050405020304" pitchFamily="18" charset="0"/>
                <a:cs typeface="Times New Roman" panose="02020603050405020304" pitchFamily="18" charset="0"/>
              </a:rPr>
              <a:t>formie pracy podwórkowej</a:t>
            </a: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realizację działań animacyjnych i socjoterapeutycznych.</a:t>
            </a:r>
          </a:p>
        </p:txBody>
      </p:sp>
    </p:spTree>
    <p:extLst>
      <p:ext uri="{BB962C8B-B14F-4D97-AF65-F5344CB8AC3E}">
        <p14:creationId xmlns:p14="http://schemas.microsoft.com/office/powerpoint/2010/main" val="2682283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672CCFE8-504E-F76C-9CF3-8D52DEA3D43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6DDFEE63-DECE-2F5A-3DD0-A18C2496FA17}"/>
              </a:ext>
            </a:extLst>
          </p:cNvPr>
          <p:cNvSpPr>
            <a:spLocks noGrp="1"/>
          </p:cNvSpPr>
          <p:nvPr>
            <p:ph type="title"/>
          </p:nvPr>
        </p:nvSpPr>
        <p:spPr>
          <a:xfrm>
            <a:off x="1285897" y="476921"/>
            <a:ext cx="10168128" cy="1567031"/>
          </a:xfrm>
        </p:spPr>
        <p:txBody>
          <a:bodyPr>
            <a:noAutofit/>
          </a:bodyPr>
          <a:lstStyle/>
          <a:p>
            <a:pPr algn="ctr"/>
            <a:r>
              <a:rPr kumimoji="0" lang="pl-PL" sz="3000" b="0" i="0" u="none" strike="noStrike" kern="1200" cap="none" spc="0" normalizeH="0" baseline="0" noProof="0" dirty="0">
                <a:ln>
                  <a:noFill/>
                </a:ln>
                <a:solidFill>
                  <a:schemeClr val="accent4">
                    <a:lumMod val="75000"/>
                  </a:schemeClr>
                </a:solidFill>
                <a:effectLst/>
                <a:uLnTx/>
                <a:uFillTx/>
                <a:latin typeface="+mn-lt"/>
                <a:cs typeface="Times New Roman" panose="02020603050405020304" pitchFamily="18" charset="0"/>
              </a:rPr>
              <a:t>P 2.1 </a:t>
            </a:r>
            <a:r>
              <a:rPr lang="pl-PL" sz="3000" dirty="0">
                <a:solidFill>
                  <a:schemeClr val="accent4">
                    <a:lumMod val="75000"/>
                  </a:schemeClr>
                </a:solidFill>
                <a:effectLst/>
                <a:latin typeface="+mn-lt"/>
                <a:ea typeface="Calibri" panose="020F0502020204030204" pitchFamily="34" charset="0"/>
              </a:rPr>
              <a:t>Tworzenie  i rozwój placówek wsparcia dziennego dla dzieci i młodzieży – EFS+</a:t>
            </a:r>
            <a:endParaRPr lang="pl-PL" sz="3000" dirty="0">
              <a:solidFill>
                <a:schemeClr val="accent4">
                  <a:lumMod val="75000"/>
                </a:schemeClr>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7A75CB0C-E0C5-A0D9-A138-4640FDE34FC8}"/>
              </a:ext>
            </a:extLst>
          </p:cNvPr>
          <p:cNvSpPr>
            <a:spLocks noGrp="1"/>
          </p:cNvSpPr>
          <p:nvPr>
            <p:ph idx="1"/>
          </p:nvPr>
        </p:nvSpPr>
        <p:spPr>
          <a:xfrm>
            <a:off x="860612" y="2357717"/>
            <a:ext cx="10423084" cy="4231341"/>
          </a:xfrm>
        </p:spPr>
        <p:txBody>
          <a:bodyPr>
            <a:normAutofit fontScale="85000" lnSpcReduction="10000"/>
          </a:bodyPr>
          <a:lstStyle/>
          <a:p>
            <a:pPr marL="0" marR="0" lvl="0" indent="0" defTabSz="457200" rtl="0" eaLnBrk="1" fontAlgn="auto" latinLnBrk="0" hangingPunct="1">
              <a:spcBef>
                <a:spcPts val="0"/>
              </a:spcBef>
              <a:spcAft>
                <a:spcPts val="0"/>
              </a:spcAft>
              <a:buClrTx/>
              <a:buSz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Placówka wsparcia dziennego realizuje zasady określone w części 4. Modelu „Zakres realizowanych oddziaływań – oferta placówki”.</a:t>
            </a:r>
          </a:p>
          <a:p>
            <a:pPr marL="0" marR="0" lvl="0" indent="0" defTabSz="457200" rtl="0" eaLnBrk="1" fontAlgn="auto" latinLnBrk="0" hangingPunct="1">
              <a:spcBef>
                <a:spcPts val="0"/>
              </a:spcBef>
              <a:spcAft>
                <a:spcPts val="0"/>
              </a:spcAft>
              <a:buClrTx/>
              <a:buSzTx/>
              <a:buNone/>
              <a:tabLst/>
              <a:defRPr/>
            </a:pPr>
            <a:endPar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Placówka spełnia standardy lokalowe określone dla placówek wsparcia dziennego w ustawie z dnia 9 czerwca 2011 roku o wspieraniu rodziny i systemie pieczy zastępczej, a także w Rozporządzeniu Ministra Pracy i Polityki Społecznej z dnia 13 października 2015 r. w sprawie wymagań lokalowych i sanitarnych, jakie musi spełniać lokal, w którym ma być prowadzona placówka wsparcia dziennego (Dz. U. z 2015 r., poz. 1630).</a:t>
            </a:r>
          </a:p>
          <a:p>
            <a:pPr marL="0" marR="0" lvl="0" indent="0" defTabSz="457200" rtl="0" eaLnBrk="1" fontAlgn="auto" latinLnBrk="0" hangingPunct="1">
              <a:spcBef>
                <a:spcPts val="0"/>
              </a:spcBef>
              <a:spcAft>
                <a:spcPts val="0"/>
              </a:spcAft>
              <a:buClrTx/>
              <a:buSzTx/>
              <a:buNone/>
              <a:tabLst/>
              <a:defRPr/>
            </a:pPr>
            <a:endPar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30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Placówka wsparcia dziennego – w szczególności opiekuńcza i specjalistyczna - funkcjonuje cały rok co najmniej we wszystkie dni robocze </a:t>
            </a: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w godzinach wynikających z potrzeb i do nich dostosowanych.</a:t>
            </a:r>
          </a:p>
        </p:txBody>
      </p:sp>
    </p:spTree>
    <p:extLst>
      <p:ext uri="{BB962C8B-B14F-4D97-AF65-F5344CB8AC3E}">
        <p14:creationId xmlns:p14="http://schemas.microsoft.com/office/powerpoint/2010/main" val="3675776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86B48FD2-0B91-A591-FF5C-B50BF39E8274}"/>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C5A6C70-32BD-30B5-7C4F-FC508C7D6D89}"/>
              </a:ext>
            </a:extLst>
          </p:cNvPr>
          <p:cNvSpPr>
            <a:spLocks noGrp="1"/>
          </p:cNvSpPr>
          <p:nvPr>
            <p:ph type="title"/>
          </p:nvPr>
        </p:nvSpPr>
        <p:spPr>
          <a:xfrm>
            <a:off x="1285897" y="476921"/>
            <a:ext cx="10168128" cy="1567031"/>
          </a:xfrm>
        </p:spPr>
        <p:txBody>
          <a:bodyPr>
            <a:noAutofit/>
          </a:bodyPr>
          <a:lstStyle/>
          <a:p>
            <a:pPr algn="ctr"/>
            <a:r>
              <a:rPr kumimoji="0" lang="pl-PL" sz="3000" b="0" i="0" u="none" strike="noStrike" kern="1200" cap="none" spc="0" normalizeH="0" baseline="0" noProof="0" dirty="0">
                <a:ln>
                  <a:noFill/>
                </a:ln>
                <a:solidFill>
                  <a:schemeClr val="accent4">
                    <a:lumMod val="75000"/>
                  </a:schemeClr>
                </a:solidFill>
                <a:effectLst/>
                <a:uLnTx/>
                <a:uFillTx/>
                <a:latin typeface="+mn-lt"/>
                <a:cs typeface="Times New Roman" panose="02020603050405020304" pitchFamily="18" charset="0"/>
              </a:rPr>
              <a:t>P 2.1 </a:t>
            </a:r>
            <a:r>
              <a:rPr lang="pl-PL" sz="3000" dirty="0">
                <a:solidFill>
                  <a:schemeClr val="accent4">
                    <a:lumMod val="75000"/>
                  </a:schemeClr>
                </a:solidFill>
                <a:effectLst/>
                <a:latin typeface="+mn-lt"/>
                <a:ea typeface="Calibri" panose="020F0502020204030204" pitchFamily="34" charset="0"/>
              </a:rPr>
              <a:t>Tworzenie  i rozwój placówek wsparcia dziennego dla dzieci i młodzieży – EFS+</a:t>
            </a:r>
            <a:endParaRPr lang="pl-PL" sz="3000" dirty="0">
              <a:solidFill>
                <a:schemeClr val="accent4">
                  <a:lumMod val="75000"/>
                </a:schemeClr>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E6F69772-1ED5-AD89-8A5B-E375098966AE}"/>
              </a:ext>
            </a:extLst>
          </p:cNvPr>
          <p:cNvSpPr>
            <a:spLocks noGrp="1"/>
          </p:cNvSpPr>
          <p:nvPr>
            <p:ph idx="1"/>
          </p:nvPr>
        </p:nvSpPr>
        <p:spPr>
          <a:xfrm>
            <a:off x="860612" y="2357717"/>
            <a:ext cx="10423084" cy="4231341"/>
          </a:xfrm>
        </p:spPr>
        <p:txBody>
          <a:bodyPr>
            <a:normAutofit fontScale="77500" lnSpcReduction="20000"/>
          </a:bodyPr>
          <a:lstStyle/>
          <a:p>
            <a:pPr marL="0" marR="0" lvl="0" indent="0" defTabSz="457200" rtl="0" eaLnBrk="1" fontAlgn="auto" latinLnBrk="0" hangingPunct="1">
              <a:spcBef>
                <a:spcPts val="0"/>
              </a:spcBef>
              <a:spcAft>
                <a:spcPts val="0"/>
              </a:spcAft>
              <a:buClrTx/>
              <a:buSz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Usługi placówki realizowanie są w oparciu o </a:t>
            </a:r>
            <a:r>
              <a:rPr kumimoji="0" lang="pl-PL" sz="30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spisane indywidualne plany wsparcia </a:t>
            </a: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sporządzane do 30 dni od dnia przyjęcia do placówki. Nie rzadziej niż co pół roku następuje podsumowanie i ocena sposobu ich realizacji (por. części 4.1 Modelu).</a:t>
            </a:r>
          </a:p>
          <a:p>
            <a:pPr marL="0" marR="0" lvl="0" indent="0" defTabSz="457200" rtl="0" eaLnBrk="1" fontAlgn="auto" latinLnBrk="0" hangingPunct="1">
              <a:spcBef>
                <a:spcPts val="0"/>
              </a:spcBef>
              <a:spcAft>
                <a:spcPts val="0"/>
              </a:spcAft>
              <a:buClrTx/>
              <a:buSzTx/>
              <a:buNone/>
              <a:tabLst/>
              <a:defRPr/>
            </a:pPr>
            <a:endPar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Placówka wsparcia dziennego równolegle buduje relacje z rodzinami/opiekunami uczestników placówki (por. części 4.2 Modelu).</a:t>
            </a:r>
          </a:p>
          <a:p>
            <a:pPr marL="0" marR="0" lvl="0" indent="0" defTabSz="457200" rtl="0" eaLnBrk="1" fontAlgn="auto" latinLnBrk="0" hangingPunct="1">
              <a:spcBef>
                <a:spcPts val="0"/>
              </a:spcBef>
              <a:spcAft>
                <a:spcPts val="0"/>
              </a:spcAft>
              <a:buClrTx/>
              <a:buSzTx/>
              <a:buNone/>
              <a:tabLst/>
              <a:defRPr/>
            </a:pPr>
            <a:endPar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None/>
              <a:tabLst/>
              <a:defRPr/>
            </a:pPr>
            <a:r>
              <a:rPr kumimoji="0" lang="pl-PL" sz="30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Organizacja placówki obejmuje dożywianie uczestników</a:t>
            </a: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 minimum jednego posiłku dziennie dostosowanego do pory dnia i czasu przebywania dziecka w placówce oraz organizację transportu uczestników do i z placówki w razie zapotrzebowania.</a:t>
            </a:r>
          </a:p>
          <a:p>
            <a:pPr marL="0" marR="0" lvl="0" indent="0" defTabSz="457200" rtl="0" eaLnBrk="1" fontAlgn="auto" latinLnBrk="0" hangingPunct="1">
              <a:spcBef>
                <a:spcPts val="0"/>
              </a:spcBef>
              <a:spcAft>
                <a:spcPts val="0"/>
              </a:spcAft>
              <a:buClrTx/>
              <a:buSzTx/>
              <a:buNone/>
              <a:tabLst/>
              <a:defRPr/>
            </a:pPr>
            <a:endPar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Placówka ustala w dokumentach wewnętrznych zasady korzystania z usług dowozu zgodnie z zapotrzebowaniem.</a:t>
            </a:r>
          </a:p>
          <a:p>
            <a:pPr marL="0" marR="0" lvl="0" indent="0" defTabSz="457200" rtl="0" eaLnBrk="1" fontAlgn="auto" latinLnBrk="0" hangingPunct="1">
              <a:spcBef>
                <a:spcPts val="0"/>
              </a:spcBef>
              <a:spcAft>
                <a:spcPts val="0"/>
              </a:spcAft>
              <a:buClrTx/>
              <a:buSzTx/>
              <a:buNone/>
              <a:tabLst/>
              <a:defRPr/>
            </a:pPr>
            <a:endPar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Placówka wsparcia dziennego współpracuje z właściwym miejscowo ośrodkiem pomocy społecznej i/lub centrum usług społecznych, w tym asystentami rodziny.</a:t>
            </a:r>
          </a:p>
        </p:txBody>
      </p:sp>
    </p:spTree>
    <p:extLst>
      <p:ext uri="{BB962C8B-B14F-4D97-AF65-F5344CB8AC3E}">
        <p14:creationId xmlns:p14="http://schemas.microsoft.com/office/powerpoint/2010/main" val="2811959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FCD9B4B8-9BB2-1EB2-3E81-92AAC0E4984F}"/>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78A85476-CC5A-0274-699D-8E570D1514D3}"/>
              </a:ext>
            </a:extLst>
          </p:cNvPr>
          <p:cNvSpPr>
            <a:spLocks noGrp="1"/>
          </p:cNvSpPr>
          <p:nvPr>
            <p:ph type="title"/>
          </p:nvPr>
        </p:nvSpPr>
        <p:spPr>
          <a:xfrm>
            <a:off x="1285897" y="476921"/>
            <a:ext cx="10168128" cy="1567031"/>
          </a:xfrm>
        </p:spPr>
        <p:txBody>
          <a:bodyPr>
            <a:noAutofit/>
          </a:bodyPr>
          <a:lstStyle/>
          <a:p>
            <a:pPr algn="ctr"/>
            <a:r>
              <a:rPr kumimoji="0" lang="pl-PL" sz="3000" b="0" i="0" u="none" strike="noStrike" kern="1200" cap="none" spc="0" normalizeH="0" baseline="0" noProof="0" dirty="0">
                <a:ln>
                  <a:noFill/>
                </a:ln>
                <a:solidFill>
                  <a:schemeClr val="accent4">
                    <a:lumMod val="75000"/>
                  </a:schemeClr>
                </a:solidFill>
                <a:effectLst/>
                <a:uLnTx/>
                <a:uFillTx/>
                <a:latin typeface="+mn-lt"/>
                <a:cs typeface="Times New Roman" panose="02020603050405020304" pitchFamily="18" charset="0"/>
              </a:rPr>
              <a:t>P 2.1 </a:t>
            </a:r>
            <a:r>
              <a:rPr lang="pl-PL" sz="3000" dirty="0">
                <a:solidFill>
                  <a:schemeClr val="accent4">
                    <a:lumMod val="75000"/>
                  </a:schemeClr>
                </a:solidFill>
                <a:effectLst/>
                <a:latin typeface="+mn-lt"/>
                <a:ea typeface="Calibri" panose="020F0502020204030204" pitchFamily="34" charset="0"/>
              </a:rPr>
              <a:t>Tworzenie  i rozwój placówek wsparcia dziennego dla dzieci i młodzieży – EFS+</a:t>
            </a:r>
            <a:endParaRPr lang="pl-PL" sz="3000" dirty="0">
              <a:solidFill>
                <a:schemeClr val="accent4">
                  <a:lumMod val="75000"/>
                </a:schemeClr>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27D7FE63-C161-EBAE-2024-D922AF68C72F}"/>
              </a:ext>
            </a:extLst>
          </p:cNvPr>
          <p:cNvSpPr>
            <a:spLocks noGrp="1"/>
          </p:cNvSpPr>
          <p:nvPr>
            <p:ph idx="1"/>
          </p:nvPr>
        </p:nvSpPr>
        <p:spPr>
          <a:xfrm>
            <a:off x="860612" y="2357717"/>
            <a:ext cx="10423084" cy="4231341"/>
          </a:xfrm>
        </p:spPr>
        <p:txBody>
          <a:bodyPr>
            <a:normAutofit/>
          </a:bodyPr>
          <a:lstStyle/>
          <a:p>
            <a:pPr marL="0" marR="0" lvl="0" indent="0" defTabSz="457200" rtl="0" eaLnBrk="1" fontAlgn="auto" latinLnBrk="0" hangingPunct="1">
              <a:spcBef>
                <a:spcPts val="0"/>
              </a:spcBef>
              <a:spcAft>
                <a:spcPts val="0"/>
              </a:spcAft>
              <a:buClrTx/>
              <a:buSz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Wnioskodawca powinien zaplanować i przedstawić we wniosku opis </a:t>
            </a:r>
            <a:r>
              <a:rPr kumimoji="0" lang="pl-PL" sz="30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zachowania trwałości utworzonych miejsc świadczenia usług społecznych</a:t>
            </a: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(tzn. przedstawić we wniosku co najmniej </a:t>
            </a:r>
            <a:r>
              <a:rPr kumimoji="0" lang="pl-PL" sz="3000" b="0" i="0" u="none" strike="noStrike" kern="1200" cap="none" spc="0" normalizeH="0" baseline="0" noProof="0" dirty="0">
                <a:ln>
                  <a:noFill/>
                </a:ln>
                <a:solidFill>
                  <a:srgbClr val="00B0F0"/>
                </a:solidFill>
                <a:effectLst/>
                <a:uLnTx/>
                <a:uFillTx/>
                <a:latin typeface="Times New Roman" panose="02020603050405020304" pitchFamily="18" charset="0"/>
                <a:cs typeface="Times New Roman" panose="02020603050405020304" pitchFamily="18" charset="0"/>
              </a:rPr>
              <a:t>szacunkowy koszt utrzymania miejsc w okresie trwałości oraz planowany sposób finansowania</a:t>
            </a: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a:t>
            </a:r>
          </a:p>
          <a:p>
            <a:pPr marL="0" marR="0" lvl="0" indent="0" defTabSz="457200" rtl="0" eaLnBrk="1" fontAlgn="auto" latinLnBrk="0" hangingPunct="1">
              <a:spcBef>
                <a:spcPts val="0"/>
              </a:spcBef>
              <a:spcAft>
                <a:spcPts val="0"/>
              </a:spcAft>
              <a:buClrTx/>
              <a:buSzTx/>
              <a:buNone/>
              <a:tabLst/>
              <a:defRPr/>
            </a:pPr>
            <a:endParaRPr lang="pl-PL" sz="300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Trwałość jest rozumiana jako instytucjonalna gotowość do świadczenia ww. usług.</a:t>
            </a:r>
          </a:p>
          <a:p>
            <a:pPr marL="0" indent="0" defTabSz="457200">
              <a:spcBef>
                <a:spcPts val="0"/>
              </a:spcBef>
              <a:buNone/>
              <a:defRPr/>
            </a:pPr>
            <a:r>
              <a:rPr lang="pl-PL" sz="3000" b="1" u="none" strike="noStrike"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Trwałość</a:t>
            </a:r>
            <a:r>
              <a:rPr lang="pl-PL" sz="3000" u="none" strike="noStrike"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 powinna zostać zaplanowana </a:t>
            </a:r>
            <a:r>
              <a:rPr lang="pl-PL" sz="3000" b="1" u="none" strike="noStrike" dirty="0">
                <a:solidFill>
                  <a:srgbClr val="00000A"/>
                </a:solidFill>
                <a:effectLst/>
                <a:latin typeface="Times New Roman" panose="02020603050405020304" pitchFamily="18" charset="0"/>
                <a:ea typeface="Times New Roman" panose="02020603050405020304" pitchFamily="18" charset="0"/>
                <a:cs typeface="Times New Roman" panose="02020603050405020304" pitchFamily="18" charset="0"/>
              </a:rPr>
              <a:t>co najmniej przez okres odpowiadający połowie okresu realizacji projektu.</a:t>
            </a:r>
          </a:p>
          <a:p>
            <a:pPr marL="0" marR="0" lvl="0" indent="0" defTabSz="457200" rtl="0" eaLnBrk="1" fontAlgn="auto" latinLnBrk="0" hangingPunct="1">
              <a:spcBef>
                <a:spcPts val="0"/>
              </a:spcBef>
              <a:spcAft>
                <a:spcPts val="0"/>
              </a:spcAft>
              <a:buClrTx/>
              <a:buSzTx/>
              <a:buNone/>
              <a:tabLst/>
              <a:defRPr/>
            </a:pPr>
            <a:endPar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2366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CBDE7C53-33E4-C38B-3BD3-D537AB6783DE}"/>
              </a:ext>
            </a:extLst>
          </p:cNvPr>
          <p:cNvSpPr>
            <a:spLocks noGrp="1"/>
          </p:cNvSpPr>
          <p:nvPr>
            <p:ph idx="1"/>
          </p:nvPr>
        </p:nvSpPr>
        <p:spPr>
          <a:xfrm>
            <a:off x="763675" y="2011707"/>
            <a:ext cx="10324682" cy="4228320"/>
          </a:xfrm>
        </p:spPr>
        <p:txBody>
          <a:bodyPr>
            <a:normAutofit/>
          </a:bodyPr>
          <a:lstStyle/>
          <a:p>
            <a:pPr marL="0" indent="0">
              <a:buNone/>
            </a:pPr>
            <a:endParaRPr lang="pl-PL" sz="2200" dirty="0">
              <a:latin typeface="Times New Roman" panose="02020603050405020304" pitchFamily="18" charset="0"/>
              <a:cs typeface="Times New Roman" panose="02020603050405020304" pitchFamily="18" charset="0"/>
            </a:endParaRPr>
          </a:p>
          <a:p>
            <a:pPr marL="0" indent="0">
              <a:buNone/>
            </a:pPr>
            <a:r>
              <a:rPr lang="pl-PL" sz="2200" dirty="0">
                <a:latin typeface="Times New Roman" panose="02020603050405020304" pitchFamily="18" charset="0"/>
                <a:cs typeface="Times New Roman" panose="02020603050405020304" pitchFamily="18" charset="0"/>
              </a:rPr>
              <a:t>R</a:t>
            </a:r>
            <a:r>
              <a:rPr lang="en-US" sz="2200" dirty="0">
                <a:latin typeface="Times New Roman" panose="02020603050405020304" pitchFamily="18" charset="0"/>
                <a:cs typeface="Times New Roman" panose="02020603050405020304" pitchFamily="18" charset="0"/>
              </a:rPr>
              <a:t>ozwijanie oferty </a:t>
            </a:r>
            <a:r>
              <a:rPr lang="pl-PL" sz="2200" dirty="0">
                <a:latin typeface="Times New Roman" panose="02020603050405020304" pitchFamily="18" charset="0"/>
                <a:cs typeface="Times New Roman" panose="02020603050405020304" pitchFamily="18" charset="0"/>
              </a:rPr>
              <a:t>istniejących </a:t>
            </a:r>
            <a:r>
              <a:rPr lang="en-US" sz="2200" dirty="0">
                <a:latin typeface="Times New Roman" panose="02020603050405020304" pitchFamily="18" charset="0"/>
                <a:cs typeface="Times New Roman" panose="02020603050405020304" pitchFamily="18" charset="0"/>
              </a:rPr>
              <a:t>placówek prowadzonych w </a:t>
            </a:r>
            <a:r>
              <a:rPr lang="en-US" sz="2200" dirty="0">
                <a:solidFill>
                  <a:srgbClr val="00B0F0"/>
                </a:solidFill>
                <a:latin typeface="Times New Roman" panose="02020603050405020304" pitchFamily="18" charset="0"/>
                <a:cs typeface="Times New Roman" panose="02020603050405020304" pitchFamily="18" charset="0"/>
              </a:rPr>
              <a:t>formie opiekuńczej </a:t>
            </a:r>
            <a:r>
              <a:rPr lang="en-US" sz="2200" dirty="0">
                <a:latin typeface="Times New Roman" panose="02020603050405020304" pitchFamily="18" charset="0"/>
                <a:cs typeface="Times New Roman" panose="02020603050405020304" pitchFamily="18" charset="0"/>
              </a:rPr>
              <a:t>zapewniających dzieciom opiekę i wychowanie,</a:t>
            </a:r>
            <a:r>
              <a:rPr lang="pl-PL" sz="2200" dirty="0">
                <a:latin typeface="Times New Roman" panose="02020603050405020304" pitchFamily="18" charset="0"/>
                <a:cs typeface="Times New Roman" panose="02020603050405020304" pitchFamily="18" charset="0"/>
              </a:rPr>
              <a:t> w tym: </a:t>
            </a:r>
            <a:r>
              <a:rPr lang="en-US" sz="2200" dirty="0">
                <a:latin typeface="Times New Roman" panose="02020603050405020304" pitchFamily="18" charset="0"/>
                <a:cs typeface="Times New Roman" panose="02020603050405020304" pitchFamily="18" charset="0"/>
              </a:rPr>
              <a:t> </a:t>
            </a:r>
            <a:r>
              <a:rPr lang="en-US" sz="2200" dirty="0">
                <a:solidFill>
                  <a:srgbClr val="00B0F0"/>
                </a:solidFill>
                <a:latin typeface="Times New Roman" panose="02020603050405020304" pitchFamily="18" charset="0"/>
                <a:cs typeface="Times New Roman" panose="02020603050405020304" pitchFamily="18" charset="0"/>
              </a:rPr>
              <a:t>pomoc w nauce </a:t>
            </a:r>
            <a:r>
              <a:rPr lang="en-US" sz="2200" dirty="0">
                <a:latin typeface="Times New Roman" panose="02020603050405020304" pitchFamily="18" charset="0"/>
                <a:cs typeface="Times New Roman" panose="02020603050405020304" pitchFamily="18" charset="0"/>
              </a:rPr>
              <a:t>oraz </a:t>
            </a:r>
            <a:r>
              <a:rPr lang="en-US" sz="2200" dirty="0">
                <a:solidFill>
                  <a:srgbClr val="00B0F0"/>
                </a:solidFill>
                <a:latin typeface="Times New Roman" panose="02020603050405020304" pitchFamily="18" charset="0"/>
                <a:cs typeface="Times New Roman" panose="02020603050405020304" pitchFamily="18" charset="0"/>
              </a:rPr>
              <a:t>organizację czasu wolnego, zabawę i zajęcia sportowe </a:t>
            </a:r>
            <a:r>
              <a:rPr lang="en-US" sz="2200" dirty="0">
                <a:latin typeface="Times New Roman" panose="02020603050405020304" pitchFamily="18" charset="0"/>
                <a:cs typeface="Times New Roman" panose="02020603050405020304" pitchFamily="18" charset="0"/>
              </a:rPr>
              <a:t>oraz rozwój zainteresowań,o rozwijanie oferty specjalistycznej - </a:t>
            </a:r>
            <a:r>
              <a:rPr lang="en-US" sz="2200" b="1" dirty="0">
                <a:latin typeface="Times New Roman" panose="02020603050405020304" pitchFamily="18" charset="0"/>
                <a:cs typeface="Times New Roman" panose="02020603050405020304" pitchFamily="18" charset="0"/>
              </a:rPr>
              <a:t>zajęcia socjoterapeutyczne, terapeutyczne, korekcyjne, kompensacyjne, logopedyczne,</a:t>
            </a:r>
            <a:r>
              <a:rPr lang="en-US" sz="2200" dirty="0">
                <a:latin typeface="Times New Roman" panose="02020603050405020304" pitchFamily="18" charset="0"/>
                <a:cs typeface="Times New Roman" panose="02020603050405020304" pitchFamily="18" charset="0"/>
              </a:rPr>
              <a:t> program psychokorekcyjny lub psychoprofilaktyczny, w szczególności terapię pedagogiczną, psychologiczną i </a:t>
            </a:r>
            <a:r>
              <a:rPr lang="en-US" sz="2200" dirty="0" err="1">
                <a:latin typeface="Times New Roman" panose="02020603050405020304" pitchFamily="18" charset="0"/>
                <a:cs typeface="Times New Roman" panose="02020603050405020304" pitchFamily="18" charset="0"/>
              </a:rPr>
              <a:t>socjoterapię</a:t>
            </a:r>
            <a:r>
              <a:rPr lang="en-US" sz="2200" dirty="0">
                <a:latin typeface="Times New Roman" panose="02020603050405020304" pitchFamily="18" charset="0"/>
                <a:cs typeface="Times New Roman" panose="02020603050405020304" pitchFamily="18" charset="0"/>
              </a:rPr>
              <a:t>, wdrażanie działań animacyjnych i socjoterapeutycznych realizowanych przez placówki pracy podwórkowej,o rozwijanie pomocy udzielanej rodzinom przeżywającym problemy w sprawowaniu funkcji opiekuńczo-wychowawczej (w ramach placówek wsparcia dziennego dla dzieci i młodzieży)</a:t>
            </a:r>
            <a:endParaRPr lang="pl-PL" sz="2200" dirty="0">
              <a:latin typeface="Times New Roman" panose="02020603050405020304" pitchFamily="18" charset="0"/>
              <a:cs typeface="Times New Roman" panose="02020603050405020304" pitchFamily="18" charset="0"/>
            </a:endParaRPr>
          </a:p>
        </p:txBody>
      </p:sp>
      <p:sp>
        <p:nvSpPr>
          <p:cNvPr id="2" name="pole tekstowe 1">
            <a:extLst>
              <a:ext uri="{FF2B5EF4-FFF2-40B4-BE49-F238E27FC236}">
                <a16:creationId xmlns:a16="http://schemas.microsoft.com/office/drawing/2014/main" id="{2BE7DB77-6EBF-3EEB-B3D9-4B8FD581E7FD}"/>
              </a:ext>
            </a:extLst>
          </p:cNvPr>
          <p:cNvSpPr txBox="1"/>
          <p:nvPr/>
        </p:nvSpPr>
        <p:spPr>
          <a:xfrm>
            <a:off x="763675" y="532563"/>
            <a:ext cx="9947868" cy="1200329"/>
          </a:xfrm>
          <a:prstGeom prst="rect">
            <a:avLst/>
          </a:prstGeom>
          <a:noFill/>
        </p:spPr>
        <p:txBody>
          <a:bodyPr wrap="square" rtlCol="0">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l-PL" sz="4000" b="0" i="0" u="none" strike="noStrike" kern="1200" cap="none" spc="0" normalizeH="0" baseline="0" noProof="0" dirty="0">
                <a:ln>
                  <a:noFill/>
                </a:ln>
                <a:solidFill>
                  <a:schemeClr val="accent4">
                    <a:lumMod val="75000"/>
                  </a:schemeClr>
                </a:solidFill>
                <a:effectLst/>
                <a:uLnTx/>
                <a:uFillTx/>
                <a:latin typeface="+mn-lt"/>
                <a:cs typeface="Times New Roman" panose="02020603050405020304" pitchFamily="18" charset="0"/>
              </a:rPr>
              <a:t>P 2.1 </a:t>
            </a:r>
            <a:r>
              <a:rPr lang="pl-PL" sz="4000" dirty="0">
                <a:solidFill>
                  <a:schemeClr val="accent4">
                    <a:lumMod val="75000"/>
                  </a:schemeClr>
                </a:solidFill>
                <a:effectLst/>
                <a:latin typeface="+mn-lt"/>
                <a:ea typeface="Calibri" panose="020F0502020204030204" pitchFamily="34" charset="0"/>
              </a:rPr>
              <a:t>Tworzenie  i rozwój placówek wsparcia dziennego dla dzieci i młodzieży – EFS+</a:t>
            </a:r>
            <a:endParaRPr kumimoji="0" lang="pl-PL" sz="4000" b="0" i="0" u="none" strike="noStrike" kern="1200" cap="none" spc="0" normalizeH="0" baseline="0" noProof="0" dirty="0">
              <a:ln>
                <a:noFill/>
              </a:ln>
              <a:solidFill>
                <a:schemeClr val="accent4">
                  <a:lumMod val="75000"/>
                </a:schemeClr>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913251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B1177F-99A4-59DB-76A9-3375B3771BB7}"/>
              </a:ext>
            </a:extLst>
          </p:cNvPr>
          <p:cNvSpPr>
            <a:spLocks noGrp="1"/>
          </p:cNvSpPr>
          <p:nvPr>
            <p:ph type="title"/>
          </p:nvPr>
        </p:nvSpPr>
        <p:spPr>
          <a:xfrm>
            <a:off x="643094" y="502021"/>
            <a:ext cx="10510575" cy="1642969"/>
          </a:xfrm>
        </p:spPr>
        <p:txBody>
          <a:bodyPr anchor="b">
            <a:noAutofit/>
          </a:bodyPr>
          <a:lstStyle/>
          <a:p>
            <a:r>
              <a:rPr kumimoji="0" lang="en-US"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1.5 Rozwój infrastruktury kultury</a:t>
            </a:r>
            <a:r>
              <a:rPr kumimoji="0" lang="pl-PL"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 </a:t>
            </a:r>
            <a:r>
              <a:rPr kumimoji="0" lang="en-US"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oraz dbałość o dziedzictwo materialne i niematerialne (historyczne) obszaru</a:t>
            </a:r>
            <a:r>
              <a:rPr kumimoji="0" lang="pl-PL"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 - EFRR</a:t>
            </a:r>
            <a:endParaRPr lang="pl-PL" sz="4000" b="1" dirty="0">
              <a:solidFill>
                <a:srgbClr val="00B050"/>
              </a:solidFill>
            </a:endParaRPr>
          </a:p>
        </p:txBody>
      </p:sp>
      <p:sp>
        <p:nvSpPr>
          <p:cNvPr id="3" name="Symbol zastępczy zawartości 2">
            <a:extLst>
              <a:ext uri="{FF2B5EF4-FFF2-40B4-BE49-F238E27FC236}">
                <a16:creationId xmlns:a16="http://schemas.microsoft.com/office/drawing/2014/main" id="{DE6155B5-08FC-9200-E3F6-EBFCD18BBAFA}"/>
              </a:ext>
            </a:extLst>
          </p:cNvPr>
          <p:cNvSpPr>
            <a:spLocks noGrp="1"/>
          </p:cNvSpPr>
          <p:nvPr>
            <p:ph idx="1"/>
          </p:nvPr>
        </p:nvSpPr>
        <p:spPr>
          <a:xfrm>
            <a:off x="714366" y="2901621"/>
            <a:ext cx="9688296" cy="2459273"/>
          </a:xfrm>
        </p:spPr>
        <p:txBody>
          <a:bodyPr anchor="t">
            <a:normAutofit/>
          </a:bodyPr>
          <a:lstStyle/>
          <a:p>
            <a:pPr marL="0" lvl="0" indent="0">
              <a:lnSpc>
                <a:spcPct val="115000"/>
              </a:lnSpc>
              <a:spcBef>
                <a:spcPts val="600"/>
              </a:spcBef>
              <a:spcAft>
                <a:spcPts val="600"/>
              </a:spcAft>
              <a:buNone/>
            </a:pPr>
            <a:r>
              <a:rPr lang="pl-PL" sz="1800" u="none" strike="noStrike" dirty="0">
                <a:solidFill>
                  <a:srgbClr val="00000A"/>
                </a:solidFill>
                <a:effectLst/>
                <a:latin typeface="Arial" panose="020B0604020202020204" pitchFamily="34" charset="0"/>
                <a:ea typeface="Times New Roman" panose="02020603050405020304" pitchFamily="18" charset="0"/>
              </a:rPr>
              <a:t>W ramach naboru planowane jest wsparcie działań przyczyniających się do rozwoju podmiotów prowadzących działalność kulturalną (których głównym zadaniem statutowym jest prowadzenie działalności kulturalnej), polegających na tworzeniu, upowszechnianiu i ochronie kultury. </a:t>
            </a:r>
            <a:endParaRPr lang="pl-PL" sz="1800" u="none" strike="noStrike" dirty="0">
              <a:solidFill>
                <a:srgbClr val="00000A"/>
              </a:solidFill>
              <a:effectLst/>
              <a:latin typeface="Times New Roman" panose="02020603050405020304" pitchFamily="18" charset="0"/>
              <a:ea typeface="Times New Roman" panose="02020603050405020304" pitchFamily="18" charset="0"/>
            </a:endParaRPr>
          </a:p>
          <a:p>
            <a:pPr marL="0" indent="0">
              <a:buNone/>
            </a:pPr>
            <a:r>
              <a:rPr lang="pl-PL" sz="1800" dirty="0">
                <a:effectLst/>
                <a:latin typeface="Arial" panose="020B0604020202020204" pitchFamily="34" charset="0"/>
                <a:ea typeface="Times New Roman" panose="02020603050405020304" pitchFamily="18" charset="0"/>
              </a:rPr>
              <a:t>Rezultatem będzie wzrost jakości i dostępności oferty w obszarze kultury, szczególnie dla osób zagrożonych wykluczeniem społecznym poprzez podnoszenie standardów infrastruktury. /R/</a:t>
            </a:r>
            <a:endParaRPr lang="pl-PL" sz="200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1000"/>
              </a:spcBef>
              <a:spcAft>
                <a:spcPts val="0"/>
              </a:spcAft>
              <a:buClr>
                <a:srgbClr val="90C226"/>
              </a:buClr>
              <a:buSzPct val="80000"/>
              <a:buFont typeface="Wingdings 3" charset="2"/>
              <a:buNone/>
              <a:tabLst/>
              <a:defRPr/>
            </a:pPr>
            <a:endParaRPr lang="pl-PL" sz="2000" dirty="0"/>
          </a:p>
        </p:txBody>
      </p:sp>
    </p:spTree>
    <p:extLst>
      <p:ext uri="{BB962C8B-B14F-4D97-AF65-F5344CB8AC3E}">
        <p14:creationId xmlns:p14="http://schemas.microsoft.com/office/powerpoint/2010/main" val="3676142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C0AD8739-AA21-4B1E-F05C-DE8018FF7BA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340BF2B8-578A-336E-DEDA-E8A518DC8821}"/>
              </a:ext>
            </a:extLst>
          </p:cNvPr>
          <p:cNvSpPr>
            <a:spLocks noGrp="1"/>
          </p:cNvSpPr>
          <p:nvPr>
            <p:ph type="title"/>
          </p:nvPr>
        </p:nvSpPr>
        <p:spPr>
          <a:xfrm>
            <a:off x="643094" y="502021"/>
            <a:ext cx="10510575" cy="1642969"/>
          </a:xfrm>
        </p:spPr>
        <p:txBody>
          <a:bodyPr anchor="b">
            <a:noAutofit/>
          </a:bodyPr>
          <a:lstStyle/>
          <a:p>
            <a:r>
              <a:rPr kumimoji="0" lang="en-US"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1.5 Rozwój infrastruktury kultury</a:t>
            </a:r>
            <a:r>
              <a:rPr kumimoji="0" lang="pl-PL"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 </a:t>
            </a:r>
            <a:r>
              <a:rPr kumimoji="0" lang="en-US"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oraz dbałość o dziedzictwo materialne i niematerialne (historyczne) obszaru</a:t>
            </a:r>
            <a:r>
              <a:rPr kumimoji="0" lang="pl-PL"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 - EFRR</a:t>
            </a:r>
            <a:endParaRPr lang="pl-PL" sz="4000" b="1" dirty="0">
              <a:solidFill>
                <a:srgbClr val="00B050"/>
              </a:solidFill>
            </a:endParaRPr>
          </a:p>
        </p:txBody>
      </p:sp>
      <p:sp>
        <p:nvSpPr>
          <p:cNvPr id="3" name="Symbol zastępczy zawartości 2">
            <a:extLst>
              <a:ext uri="{FF2B5EF4-FFF2-40B4-BE49-F238E27FC236}">
                <a16:creationId xmlns:a16="http://schemas.microsoft.com/office/drawing/2014/main" id="{50134969-50E5-90E7-67B5-BE1DA6100264}"/>
              </a:ext>
            </a:extLst>
          </p:cNvPr>
          <p:cNvSpPr>
            <a:spLocks noGrp="1"/>
          </p:cNvSpPr>
          <p:nvPr>
            <p:ph idx="1"/>
          </p:nvPr>
        </p:nvSpPr>
        <p:spPr>
          <a:xfrm>
            <a:off x="643094" y="2199363"/>
            <a:ext cx="9688296" cy="4156616"/>
          </a:xfrm>
        </p:spPr>
        <p:txBody>
          <a:bodyPr anchor="t">
            <a:noAutofit/>
          </a:bodyPr>
          <a:lstStyle/>
          <a:p>
            <a:pPr marL="0" lvl="0" indent="0">
              <a:lnSpc>
                <a:spcPct val="115000"/>
              </a:lnSpc>
              <a:spcBef>
                <a:spcPts val="0"/>
              </a:spcBef>
              <a:buNone/>
            </a:pPr>
            <a:r>
              <a:rPr lang="pl-PL" sz="1600" u="none" strike="noStrike" dirty="0">
                <a:solidFill>
                  <a:srgbClr val="00000A"/>
                </a:solidFill>
                <a:effectLst/>
                <a:latin typeface="Arial" panose="020B0604020202020204" pitchFamily="34" charset="0"/>
                <a:ea typeface="Times New Roman" panose="02020603050405020304" pitchFamily="18" charset="0"/>
              </a:rPr>
              <a:t>Zakresem jest rozwój infrastruktury kultury tj</a:t>
            </a:r>
            <a:r>
              <a:rPr lang="pl-PL" sz="1600" u="none" strike="noStrike" dirty="0">
                <a:solidFill>
                  <a:srgbClr val="00B050"/>
                </a:solidFill>
                <a:effectLst/>
                <a:latin typeface="Arial" panose="020B0604020202020204" pitchFamily="34" charset="0"/>
                <a:ea typeface="Times New Roman" panose="02020603050405020304" pitchFamily="18" charset="0"/>
              </a:rPr>
              <a:t>. budowa, rozbudowa, przebudowa i remont </a:t>
            </a:r>
          </a:p>
          <a:p>
            <a:pPr marL="0" lvl="0" indent="0">
              <a:lnSpc>
                <a:spcPct val="115000"/>
              </a:lnSpc>
              <a:spcBef>
                <a:spcPts val="0"/>
              </a:spcBef>
              <a:buNone/>
            </a:pPr>
            <a:r>
              <a:rPr lang="pl-PL" sz="1600" u="none" strike="noStrike" dirty="0">
                <a:solidFill>
                  <a:srgbClr val="00000A"/>
                </a:solidFill>
                <a:effectLst/>
                <a:latin typeface="Arial" panose="020B0604020202020204" pitchFamily="34" charset="0"/>
                <a:ea typeface="Times New Roman" panose="02020603050405020304" pitchFamily="18" charset="0"/>
              </a:rPr>
              <a:t>(z zastrzeżeniem, że wszystkie prace związane będą z realizacją wydatków inwestycyjnych, a nie dotyczą wydatków bieżących) </a:t>
            </a:r>
            <a:r>
              <a:rPr lang="pl-PL" sz="1600" u="none" strike="noStrike" dirty="0">
                <a:solidFill>
                  <a:srgbClr val="00B050"/>
                </a:solidFill>
                <a:effectLst/>
                <a:latin typeface="Arial" panose="020B0604020202020204" pitchFamily="34" charset="0"/>
                <a:ea typeface="Times New Roman" panose="02020603050405020304" pitchFamily="18" charset="0"/>
              </a:rPr>
              <a:t>m.in. domów kultury, bibliotek, muzeów, klubów, świetlic, w tym wyposażenie ich w nowe technologie wzmacniające ofertę kulturalną oraz zapewnienie warunków w zakresie dostępności, m.in. dla seniorów czy rodzin z małymi dziećmi</a:t>
            </a:r>
            <a:r>
              <a:rPr lang="pl-PL" sz="1600" u="none" strike="noStrike" dirty="0">
                <a:solidFill>
                  <a:srgbClr val="00000A"/>
                </a:solidFill>
                <a:effectLst/>
                <a:latin typeface="Arial" panose="020B0604020202020204" pitchFamily="34" charset="0"/>
                <a:ea typeface="Times New Roman" panose="02020603050405020304" pitchFamily="18" charset="0"/>
              </a:rPr>
              <a:t>.</a:t>
            </a:r>
          </a:p>
          <a:p>
            <a:pPr marL="0" lvl="0" indent="0">
              <a:lnSpc>
                <a:spcPct val="115000"/>
              </a:lnSpc>
              <a:spcAft>
                <a:spcPts val="600"/>
              </a:spcAft>
              <a:buNone/>
            </a:pPr>
            <a:r>
              <a:rPr lang="pl-PL" sz="1600" u="none" strike="noStrike" dirty="0">
                <a:solidFill>
                  <a:srgbClr val="00000A"/>
                </a:solidFill>
                <a:effectLst/>
                <a:latin typeface="Arial" panose="020B0604020202020204" pitchFamily="34" charset="0"/>
                <a:ea typeface="Times New Roman" panose="02020603050405020304" pitchFamily="18" charset="0"/>
              </a:rPr>
              <a:t>W skali roku przynajmniej 80% czasu lub przestrzeni tej infrastruktury musi być wykorzystywane do celów związanych z kulturą. </a:t>
            </a:r>
          </a:p>
          <a:p>
            <a:pPr marL="0" lvl="0" indent="0">
              <a:lnSpc>
                <a:spcPct val="115000"/>
              </a:lnSpc>
              <a:spcAft>
                <a:spcPts val="600"/>
              </a:spcAft>
              <a:buNone/>
            </a:pPr>
            <a:r>
              <a:rPr lang="pl-PL" sz="1600" u="none" strike="noStrike" dirty="0">
                <a:solidFill>
                  <a:srgbClr val="00000A"/>
                </a:solidFill>
                <a:effectLst/>
                <a:latin typeface="Arial" panose="020B0604020202020204" pitchFamily="34" charset="0"/>
                <a:ea typeface="Times New Roman" panose="02020603050405020304" pitchFamily="18" charset="0"/>
              </a:rPr>
              <a:t>W ramach szerszego projektu możliwe będzie </a:t>
            </a:r>
            <a:r>
              <a:rPr lang="pl-PL" sz="1600" u="none" strike="noStrike" dirty="0">
                <a:solidFill>
                  <a:srgbClr val="00B050"/>
                </a:solidFill>
                <a:effectLst/>
                <a:latin typeface="Arial" panose="020B0604020202020204" pitchFamily="34" charset="0"/>
                <a:ea typeface="Times New Roman" panose="02020603050405020304" pitchFamily="18" charset="0"/>
              </a:rPr>
              <a:t>dostosowanie obiektów do potrzeb osób z niepełnosprawnościami, rozwój  zasobów dziedzictwa niematerialnego w tym jego dokumentowanie, zachowanie i upowszechnianie, m.in. badanie terenowe, sporządzanie wywiadów i dokumentacji etnograficznej, upowszechnianie kultury ludowej oraz tradycyjnego rzemiosła w formie warsztatów, itp., zakup wyposażenia na potrzeby prowadzenia działalności kulturalnej</a:t>
            </a:r>
            <a:r>
              <a:rPr lang="pl-PL" sz="1600" u="none" strike="noStrike" dirty="0">
                <a:solidFill>
                  <a:srgbClr val="00000A"/>
                </a:solidFill>
                <a:effectLst/>
                <a:latin typeface="Arial" panose="020B0604020202020204" pitchFamily="34" charset="0"/>
                <a:ea typeface="Times New Roman" panose="02020603050405020304" pitchFamily="18" charset="0"/>
              </a:rPr>
              <a:t>. </a:t>
            </a:r>
          </a:p>
          <a:p>
            <a:pPr marL="0" lvl="0" indent="0">
              <a:lnSpc>
                <a:spcPct val="115000"/>
              </a:lnSpc>
              <a:spcAft>
                <a:spcPts val="600"/>
              </a:spcAft>
              <a:buNone/>
            </a:pPr>
            <a:endParaRPr lang="pl-PL" sz="1400" u="none" strike="noStrike" dirty="0">
              <a:solidFill>
                <a:srgbClr val="00000A"/>
              </a:solidFill>
              <a:effectLst/>
              <a:latin typeface="Times New Roman" panose="02020603050405020304" pitchFamily="18" charset="0"/>
              <a:ea typeface="Times New Roman" panose="02020603050405020304" pitchFamily="18" charset="0"/>
            </a:endParaRPr>
          </a:p>
          <a:p>
            <a:pPr marL="0" marR="0" lvl="0" indent="0" defTabSz="457200" rtl="0" eaLnBrk="1" fontAlgn="auto" latinLnBrk="0" hangingPunct="1">
              <a:spcBef>
                <a:spcPts val="1000"/>
              </a:spcBef>
              <a:spcAft>
                <a:spcPts val="0"/>
              </a:spcAft>
              <a:buClr>
                <a:srgbClr val="90C226"/>
              </a:buClr>
              <a:buSzPct val="80000"/>
              <a:buFont typeface="Wingdings 3" charset="2"/>
              <a:buNone/>
              <a:tabLst/>
              <a:defRPr/>
            </a:pPr>
            <a:endParaRPr lang="pl-PL" sz="1600" dirty="0"/>
          </a:p>
        </p:txBody>
      </p:sp>
    </p:spTree>
    <p:extLst>
      <p:ext uri="{BB962C8B-B14F-4D97-AF65-F5344CB8AC3E}">
        <p14:creationId xmlns:p14="http://schemas.microsoft.com/office/powerpoint/2010/main" val="2441157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5689D8FB-7CE8-9905-4953-CF11847D7E7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3D092A0E-2887-6926-2F04-BA5890AE89C1}"/>
              </a:ext>
            </a:extLst>
          </p:cNvPr>
          <p:cNvSpPr>
            <a:spLocks noGrp="1"/>
          </p:cNvSpPr>
          <p:nvPr>
            <p:ph type="title"/>
          </p:nvPr>
        </p:nvSpPr>
        <p:spPr>
          <a:xfrm>
            <a:off x="643094" y="502021"/>
            <a:ext cx="10510575" cy="1642969"/>
          </a:xfrm>
        </p:spPr>
        <p:txBody>
          <a:bodyPr anchor="b">
            <a:noAutofit/>
          </a:bodyPr>
          <a:lstStyle/>
          <a:p>
            <a:r>
              <a:rPr kumimoji="0" lang="en-US"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1.5 Rozwój infrastruktury kultury</a:t>
            </a:r>
            <a:r>
              <a:rPr lang="pl-PL" sz="4000" b="1" dirty="0">
                <a:solidFill>
                  <a:srgbClr val="00B050"/>
                </a:solidFill>
                <a:latin typeface="Times New Roman" panose="02020603050405020304" pitchFamily="18" charset="0"/>
                <a:cs typeface="Times New Roman" panose="02020603050405020304" pitchFamily="18" charset="0"/>
              </a:rPr>
              <a:t> </a:t>
            </a:r>
            <a:r>
              <a:rPr kumimoji="0" lang="en-US"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oraz dbałość o dziedzictwo materialne i niematerialne (historyczne) obszaru</a:t>
            </a:r>
            <a:r>
              <a:rPr kumimoji="0" lang="pl-PL"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 - EFRR</a:t>
            </a:r>
            <a:endParaRPr lang="pl-PL" sz="4000" b="1" dirty="0">
              <a:solidFill>
                <a:srgbClr val="00B050"/>
              </a:solidFill>
            </a:endParaRPr>
          </a:p>
        </p:txBody>
      </p:sp>
      <p:sp>
        <p:nvSpPr>
          <p:cNvPr id="3" name="Symbol zastępczy zawartości 2">
            <a:extLst>
              <a:ext uri="{FF2B5EF4-FFF2-40B4-BE49-F238E27FC236}">
                <a16:creationId xmlns:a16="http://schemas.microsoft.com/office/drawing/2014/main" id="{543AADE1-F76E-DDF2-A31B-4D6A4A354DDD}"/>
              </a:ext>
            </a:extLst>
          </p:cNvPr>
          <p:cNvSpPr>
            <a:spLocks noGrp="1"/>
          </p:cNvSpPr>
          <p:nvPr>
            <p:ph idx="1"/>
          </p:nvPr>
        </p:nvSpPr>
        <p:spPr>
          <a:xfrm>
            <a:off x="643094" y="2199363"/>
            <a:ext cx="9688296" cy="4156616"/>
          </a:xfrm>
        </p:spPr>
        <p:txBody>
          <a:bodyPr anchor="t">
            <a:noAutofit/>
          </a:bodyPr>
          <a:lstStyle/>
          <a:p>
            <a:pPr marL="0" lvl="0" indent="0">
              <a:lnSpc>
                <a:spcPct val="115000"/>
              </a:lnSpc>
              <a:spcBef>
                <a:spcPts val="600"/>
              </a:spcBef>
              <a:spcAft>
                <a:spcPts val="600"/>
              </a:spcAft>
              <a:buNone/>
            </a:pPr>
            <a:r>
              <a:rPr lang="pl-PL" sz="1400" u="none" strike="noStrike" dirty="0">
                <a:solidFill>
                  <a:srgbClr val="00000A"/>
                </a:solidFill>
                <a:effectLst/>
                <a:latin typeface="Arial" panose="020B0604020202020204" pitchFamily="34" charset="0"/>
                <a:ea typeface="Times New Roman" panose="02020603050405020304" pitchFamily="18" charset="0"/>
              </a:rPr>
              <a:t>Warunki wsparcia projektów:</a:t>
            </a:r>
          </a:p>
          <a:p>
            <a:pPr marL="0" lvl="0" indent="0">
              <a:lnSpc>
                <a:spcPct val="115000"/>
              </a:lnSpc>
              <a:spcBef>
                <a:spcPts val="600"/>
              </a:spcBef>
              <a:spcAft>
                <a:spcPts val="600"/>
              </a:spcAft>
              <a:buNone/>
            </a:pPr>
            <a:r>
              <a:rPr lang="pl-PL" sz="1400" u="none" strike="noStrike" dirty="0">
                <a:solidFill>
                  <a:srgbClr val="00000A"/>
                </a:solidFill>
                <a:effectLst/>
                <a:latin typeface="Arial" panose="020B0604020202020204" pitchFamily="34" charset="0"/>
                <a:ea typeface="Times New Roman" panose="02020603050405020304" pitchFamily="18" charset="0"/>
              </a:rPr>
              <a:t>1) </a:t>
            </a:r>
            <a:r>
              <a:rPr lang="pl-PL" sz="1400" u="none" strike="noStrike" dirty="0">
                <a:solidFill>
                  <a:srgbClr val="00B050"/>
                </a:solidFill>
                <a:effectLst/>
                <a:latin typeface="Arial" panose="020B0604020202020204" pitchFamily="34" charset="0"/>
                <a:ea typeface="Times New Roman" panose="02020603050405020304" pitchFamily="18" charset="0"/>
              </a:rPr>
              <a:t>Preferowane jest wykorzystanie infrastruktury istniejącej, natomiast budowa nowych budynków jest dozwolona tylko w wyjątkowych, uzasadnionych przypadkach.</a:t>
            </a:r>
          </a:p>
          <a:p>
            <a:pPr marL="0" lvl="0" indent="0">
              <a:lnSpc>
                <a:spcPct val="115000"/>
              </a:lnSpc>
              <a:spcBef>
                <a:spcPts val="600"/>
              </a:spcBef>
              <a:spcAft>
                <a:spcPts val="600"/>
              </a:spcAft>
              <a:buNone/>
            </a:pPr>
            <a:r>
              <a:rPr lang="pl-PL" sz="1400" u="none" strike="noStrike" dirty="0">
                <a:solidFill>
                  <a:srgbClr val="00000A"/>
                </a:solidFill>
                <a:effectLst/>
                <a:latin typeface="Arial" panose="020B0604020202020204" pitchFamily="34" charset="0"/>
                <a:ea typeface="Times New Roman" panose="02020603050405020304" pitchFamily="18" charset="0"/>
              </a:rPr>
              <a:t>2) Obiekty/infrastruktura realizowana w ramach działania muszą być ogólnodostępne.</a:t>
            </a:r>
          </a:p>
          <a:p>
            <a:pPr marL="0" lvl="0" indent="0">
              <a:lnSpc>
                <a:spcPct val="115000"/>
              </a:lnSpc>
              <a:spcBef>
                <a:spcPts val="600"/>
              </a:spcBef>
              <a:spcAft>
                <a:spcPts val="600"/>
              </a:spcAft>
              <a:buNone/>
            </a:pPr>
            <a:r>
              <a:rPr lang="pl-PL" sz="1400" u="none" strike="noStrike" dirty="0">
                <a:solidFill>
                  <a:srgbClr val="00000A"/>
                </a:solidFill>
                <a:effectLst/>
                <a:latin typeface="Arial" panose="020B0604020202020204" pitchFamily="34" charset="0"/>
                <a:ea typeface="Times New Roman" panose="02020603050405020304" pitchFamily="18" charset="0"/>
              </a:rPr>
              <a:t>3) </a:t>
            </a:r>
            <a:r>
              <a:rPr lang="pl-PL" sz="1400" u="none" strike="noStrike" dirty="0">
                <a:solidFill>
                  <a:srgbClr val="00B050"/>
                </a:solidFill>
                <a:effectLst/>
                <a:latin typeface="Arial" panose="020B0604020202020204" pitchFamily="34" charset="0"/>
                <a:ea typeface="Times New Roman" panose="02020603050405020304" pitchFamily="18" charset="0"/>
              </a:rPr>
              <a:t>Projekt nie może generować dochodu </a:t>
            </a:r>
            <a:r>
              <a:rPr lang="pl-PL" sz="1400" u="none" strike="noStrike" dirty="0">
                <a:solidFill>
                  <a:srgbClr val="00000A"/>
                </a:solidFill>
                <a:effectLst/>
                <a:latin typeface="Arial" panose="020B0604020202020204" pitchFamily="34" charset="0"/>
                <a:ea typeface="Times New Roman" panose="02020603050405020304" pitchFamily="18" charset="0"/>
              </a:rPr>
              <a:t>i musi być pożądany z punktu widzenia lokalnej społeczności lub realizowany głównie przez instytucje publiczne.</a:t>
            </a:r>
          </a:p>
          <a:p>
            <a:pPr marL="0" lvl="0" indent="0">
              <a:lnSpc>
                <a:spcPct val="115000"/>
              </a:lnSpc>
              <a:spcBef>
                <a:spcPts val="600"/>
              </a:spcBef>
              <a:spcAft>
                <a:spcPts val="600"/>
              </a:spcAft>
              <a:buNone/>
            </a:pPr>
            <a:r>
              <a:rPr lang="pl-PL" sz="1400" u="none" strike="noStrike" dirty="0">
                <a:solidFill>
                  <a:srgbClr val="00000A"/>
                </a:solidFill>
                <a:effectLst/>
                <a:latin typeface="Arial" panose="020B0604020202020204" pitchFamily="34" charset="0"/>
                <a:ea typeface="Times New Roman" panose="02020603050405020304" pitchFamily="18" charset="0"/>
              </a:rPr>
              <a:t>4) Działania w zakresie promocji są możliwe tylko w niewielkim zakresie i stanowią element projektu.</a:t>
            </a:r>
          </a:p>
          <a:p>
            <a:pPr marL="0" lvl="0" indent="0">
              <a:lnSpc>
                <a:spcPct val="115000"/>
              </a:lnSpc>
              <a:spcBef>
                <a:spcPts val="600"/>
              </a:spcBef>
              <a:spcAft>
                <a:spcPts val="600"/>
              </a:spcAft>
              <a:buNone/>
            </a:pPr>
            <a:r>
              <a:rPr lang="pl-PL" sz="1400" u="none" strike="noStrike" dirty="0">
                <a:solidFill>
                  <a:srgbClr val="00000A"/>
                </a:solidFill>
                <a:effectLst/>
                <a:latin typeface="Arial" panose="020B0604020202020204" pitchFamily="34" charset="0"/>
                <a:ea typeface="Times New Roman" panose="02020603050405020304" pitchFamily="18" charset="0"/>
              </a:rPr>
              <a:t>5) Jeśli projekt ma wpływ na dziedzictwo kulturowe, musi być zgodny z zapisami dokumentu „Europejskie Zasady Jakości dla finansowanych przez UE interwencji o potencjalnym wpływie na dziedzictwo kulturowe” oraz dążyć do realizacji nowej Europejskiej inicjatywy </a:t>
            </a:r>
            <a:r>
              <a:rPr lang="pl-PL" sz="1400" u="none" strike="noStrike" dirty="0" err="1">
                <a:solidFill>
                  <a:srgbClr val="00000A"/>
                </a:solidFill>
                <a:effectLst/>
                <a:latin typeface="Arial" panose="020B0604020202020204" pitchFamily="34" charset="0"/>
                <a:ea typeface="Times New Roman" panose="02020603050405020304" pitchFamily="18" charset="0"/>
              </a:rPr>
              <a:t>Bauhaus</a:t>
            </a:r>
            <a:r>
              <a:rPr lang="pl-PL" sz="1400" u="none" strike="noStrike" dirty="0">
                <a:solidFill>
                  <a:srgbClr val="00000A"/>
                </a:solidFill>
                <a:effectLst/>
                <a:latin typeface="Arial" panose="020B0604020202020204" pitchFamily="34" charset="0"/>
                <a:ea typeface="Times New Roman" panose="02020603050405020304" pitchFamily="18" charset="0"/>
              </a:rPr>
              <a:t>.</a:t>
            </a:r>
          </a:p>
          <a:p>
            <a:pPr marL="0" lvl="0" indent="0">
              <a:lnSpc>
                <a:spcPct val="115000"/>
              </a:lnSpc>
              <a:spcBef>
                <a:spcPts val="600"/>
              </a:spcBef>
              <a:spcAft>
                <a:spcPts val="600"/>
              </a:spcAft>
              <a:buNone/>
            </a:pPr>
            <a:r>
              <a:rPr lang="pl-PL" sz="1400" u="none" strike="noStrike" dirty="0">
                <a:solidFill>
                  <a:srgbClr val="FF0000"/>
                </a:solidFill>
                <a:effectLst/>
                <a:latin typeface="Arial" panose="020B0604020202020204" pitchFamily="34" charset="0"/>
                <a:ea typeface="Times New Roman" panose="02020603050405020304" pitchFamily="18" charset="0"/>
              </a:rPr>
              <a:t>Warunki uzyskania wsparcia w ramach wynikające z załącznika nr 1A oraz 1B do Regulaminu. </a:t>
            </a:r>
            <a:endParaRPr lang="pl-PL" sz="1400" u="none" strike="noStrike" dirty="0">
              <a:effectLst/>
              <a:latin typeface="Arial" panose="020B0604020202020204" pitchFamily="34" charset="0"/>
              <a:ea typeface="Times New Roman" panose="02020603050405020304" pitchFamily="18" charset="0"/>
            </a:endParaRPr>
          </a:p>
          <a:p>
            <a:pPr marL="0" lvl="0" indent="0">
              <a:lnSpc>
                <a:spcPct val="115000"/>
              </a:lnSpc>
              <a:spcBef>
                <a:spcPts val="600"/>
              </a:spcBef>
              <a:spcAft>
                <a:spcPts val="600"/>
              </a:spcAft>
              <a:buNone/>
            </a:pPr>
            <a:endParaRPr lang="pl-PL" sz="1400" u="none" strike="noStrike" dirty="0">
              <a:solidFill>
                <a:srgbClr val="FF0000"/>
              </a:solidFill>
              <a:effectLst/>
              <a:latin typeface="Arial" panose="020B0604020202020204" pitchFamily="34" charset="0"/>
              <a:ea typeface="Times New Roman" panose="02020603050405020304" pitchFamily="18" charset="0"/>
            </a:endParaRPr>
          </a:p>
          <a:p>
            <a:pPr marL="0" marR="0" lvl="0" indent="0" defTabSz="457200" rtl="0" eaLnBrk="1" fontAlgn="auto" latinLnBrk="0" hangingPunct="1">
              <a:spcBef>
                <a:spcPts val="1000"/>
              </a:spcBef>
              <a:spcAft>
                <a:spcPts val="0"/>
              </a:spcAft>
              <a:buClr>
                <a:srgbClr val="90C226"/>
              </a:buClr>
              <a:buSzPct val="80000"/>
              <a:buFont typeface="Wingdings 3" charset="2"/>
              <a:buNone/>
              <a:tabLst/>
              <a:defRPr/>
            </a:pPr>
            <a:endParaRPr lang="pl-PL" sz="1600" dirty="0"/>
          </a:p>
        </p:txBody>
      </p:sp>
    </p:spTree>
    <p:extLst>
      <p:ext uri="{BB962C8B-B14F-4D97-AF65-F5344CB8AC3E}">
        <p14:creationId xmlns:p14="http://schemas.microsoft.com/office/powerpoint/2010/main" val="158081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157D6FAF-9F42-CD26-9068-12A7AB1F08FA}"/>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28D259B-310A-EB28-E227-614CE5345370}"/>
              </a:ext>
            </a:extLst>
          </p:cNvPr>
          <p:cNvSpPr>
            <a:spLocks noGrp="1"/>
          </p:cNvSpPr>
          <p:nvPr>
            <p:ph type="title"/>
          </p:nvPr>
        </p:nvSpPr>
        <p:spPr>
          <a:xfrm>
            <a:off x="643094" y="502021"/>
            <a:ext cx="10510575" cy="1642969"/>
          </a:xfrm>
        </p:spPr>
        <p:txBody>
          <a:bodyPr anchor="b">
            <a:noAutofit/>
          </a:bodyPr>
          <a:lstStyle/>
          <a:p>
            <a:r>
              <a:rPr kumimoji="0" lang="en-US"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1.5 Rozwój infrastruktury kultury</a:t>
            </a:r>
            <a:r>
              <a:rPr lang="pl-PL" sz="4000" b="1" dirty="0">
                <a:solidFill>
                  <a:srgbClr val="00B050"/>
                </a:solidFill>
                <a:latin typeface="Times New Roman" panose="02020603050405020304" pitchFamily="18" charset="0"/>
                <a:cs typeface="Times New Roman" panose="02020603050405020304" pitchFamily="18" charset="0"/>
              </a:rPr>
              <a:t> </a:t>
            </a:r>
            <a:r>
              <a:rPr kumimoji="0" lang="en-US"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oraz dbałość o dziedzictwo materialne i niematerialne (historyczne) obszaru</a:t>
            </a:r>
            <a:r>
              <a:rPr kumimoji="0" lang="pl-PL"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 - EFRR</a:t>
            </a:r>
            <a:endParaRPr lang="pl-PL" sz="4000" b="1" dirty="0">
              <a:solidFill>
                <a:srgbClr val="00B050"/>
              </a:solidFill>
            </a:endParaRPr>
          </a:p>
        </p:txBody>
      </p:sp>
      <p:sp>
        <p:nvSpPr>
          <p:cNvPr id="3" name="Symbol zastępczy zawartości 2">
            <a:extLst>
              <a:ext uri="{FF2B5EF4-FFF2-40B4-BE49-F238E27FC236}">
                <a16:creationId xmlns:a16="http://schemas.microsoft.com/office/drawing/2014/main" id="{8DCF7AA6-0E4A-8D10-6FEA-B5F58E7E78DE}"/>
              </a:ext>
            </a:extLst>
          </p:cNvPr>
          <p:cNvSpPr>
            <a:spLocks noGrp="1"/>
          </p:cNvSpPr>
          <p:nvPr>
            <p:ph idx="1"/>
          </p:nvPr>
        </p:nvSpPr>
        <p:spPr>
          <a:xfrm>
            <a:off x="643094" y="2199362"/>
            <a:ext cx="9688296" cy="4586919"/>
          </a:xfrm>
        </p:spPr>
        <p:txBody>
          <a:bodyPr anchor="t">
            <a:noAutofit/>
          </a:bodyPr>
          <a:lstStyle/>
          <a:p>
            <a:pPr marL="0" lvl="0" indent="0">
              <a:lnSpc>
                <a:spcPct val="115000"/>
              </a:lnSpc>
              <a:spcBef>
                <a:spcPts val="600"/>
              </a:spcBef>
              <a:spcAft>
                <a:spcPts val="600"/>
              </a:spcAft>
              <a:buNone/>
            </a:pPr>
            <a:r>
              <a:rPr lang="pl-PL" sz="1200" u="none" strike="noStrike" dirty="0">
                <a:solidFill>
                  <a:srgbClr val="FF0000"/>
                </a:solidFill>
                <a:effectLst/>
                <a:latin typeface="Arial" panose="020B0604020202020204" pitchFamily="34" charset="0"/>
                <a:ea typeface="Times New Roman" panose="02020603050405020304" pitchFamily="18" charset="0"/>
              </a:rPr>
              <a:t>Wyłączeniu</a:t>
            </a:r>
            <a:r>
              <a:rPr lang="pl-PL" sz="1200" u="none" strike="noStrike" dirty="0">
                <a:solidFill>
                  <a:srgbClr val="00000A"/>
                </a:solidFill>
                <a:effectLst/>
                <a:latin typeface="Arial" panose="020B0604020202020204" pitchFamily="34" charset="0"/>
                <a:ea typeface="Times New Roman" panose="02020603050405020304" pitchFamily="18" charset="0"/>
              </a:rPr>
              <a:t> </a:t>
            </a:r>
            <a:r>
              <a:rPr lang="pl-PL" sz="1200" u="none" strike="noStrike" dirty="0">
                <a:solidFill>
                  <a:srgbClr val="FF0000"/>
                </a:solidFill>
                <a:effectLst/>
                <a:latin typeface="Arial" panose="020B0604020202020204" pitchFamily="34" charset="0"/>
                <a:ea typeface="Times New Roman" panose="02020603050405020304" pitchFamily="18" charset="0"/>
              </a:rPr>
              <a:t>z dofinansowania podlegają:</a:t>
            </a:r>
          </a:p>
          <a:p>
            <a:pPr marL="0" lvl="0" indent="0">
              <a:lnSpc>
                <a:spcPct val="115000"/>
              </a:lnSpc>
              <a:spcBef>
                <a:spcPts val="600"/>
              </a:spcBef>
              <a:spcAft>
                <a:spcPts val="600"/>
              </a:spcAft>
              <a:buNone/>
            </a:pPr>
            <a:r>
              <a:rPr lang="pl-PL" sz="1200" u="none" strike="noStrike" dirty="0">
                <a:solidFill>
                  <a:srgbClr val="00000A"/>
                </a:solidFill>
                <a:effectLst/>
                <a:latin typeface="Arial" panose="020B0604020202020204" pitchFamily="34" charset="0"/>
                <a:ea typeface="Times New Roman" panose="02020603050405020304" pitchFamily="18" charset="0"/>
              </a:rPr>
              <a:t>1) Inwestycje w </a:t>
            </a:r>
            <a:r>
              <a:rPr lang="pl-PL" sz="1200" u="none" strike="noStrike" dirty="0">
                <a:solidFill>
                  <a:srgbClr val="FF0000"/>
                </a:solidFill>
                <a:effectLst/>
                <a:latin typeface="Arial" panose="020B0604020202020204" pitchFamily="34" charset="0"/>
                <a:ea typeface="Times New Roman" panose="02020603050405020304" pitchFamily="18" charset="0"/>
              </a:rPr>
              <a:t>elementy infrastruktury drogowej </a:t>
            </a:r>
            <a:r>
              <a:rPr lang="pl-PL" sz="1200" u="none" strike="noStrike" dirty="0">
                <a:solidFill>
                  <a:srgbClr val="00000A"/>
                </a:solidFill>
                <a:effectLst/>
                <a:latin typeface="Arial" panose="020B0604020202020204" pitchFamily="34" charset="0"/>
                <a:ea typeface="Times New Roman" panose="02020603050405020304" pitchFamily="18" charset="0"/>
              </a:rPr>
              <a:t>(w tym w parkingi), chyba że stanowią one nieodłączny element większego projektu, a ich koszt nie przekracza 15% kosztów kwalifikowalnych projektu. Do limitu 15% nie wchodzą elementy infrastruktury drogowej przeznaczone do ruchu pieszego i rowerowego. W miastach projekty te nie mogą obejmować budowy nowych dróg lub parkingów oraz w odniesieniu do istniejących - zwiększenia ich pojemności lub przepustowości, ani nie mogą w żaden inny sposób przyczyniać się do zwiększenia natężenia ruchu samochodowego.</a:t>
            </a:r>
          </a:p>
          <a:p>
            <a:pPr marL="0" lvl="0" indent="0">
              <a:lnSpc>
                <a:spcPct val="115000"/>
              </a:lnSpc>
              <a:spcBef>
                <a:spcPts val="600"/>
              </a:spcBef>
              <a:spcAft>
                <a:spcPts val="600"/>
              </a:spcAft>
              <a:buNone/>
            </a:pPr>
            <a:r>
              <a:rPr lang="pl-PL" sz="1200" u="none" strike="noStrike" dirty="0">
                <a:solidFill>
                  <a:srgbClr val="00000A"/>
                </a:solidFill>
                <a:effectLst/>
                <a:latin typeface="Arial" panose="020B0604020202020204" pitchFamily="34" charset="0"/>
                <a:ea typeface="Times New Roman" panose="02020603050405020304" pitchFamily="18" charset="0"/>
              </a:rPr>
              <a:t>2) </a:t>
            </a:r>
            <a:r>
              <a:rPr lang="pl-PL" sz="1200" u="none" strike="noStrike" dirty="0">
                <a:solidFill>
                  <a:srgbClr val="FF0000"/>
                </a:solidFill>
                <a:effectLst/>
                <a:latin typeface="Arial" panose="020B0604020202020204" pitchFamily="34" charset="0"/>
                <a:ea typeface="Times New Roman" panose="02020603050405020304" pitchFamily="18" charset="0"/>
              </a:rPr>
              <a:t>Inwestycje z zakresu infrastruktury sportowej</a:t>
            </a:r>
            <a:r>
              <a:rPr lang="pl-PL" sz="1200" u="none" strike="noStrike" dirty="0">
                <a:solidFill>
                  <a:srgbClr val="00000A"/>
                </a:solidFill>
                <a:effectLst/>
                <a:latin typeface="Arial" panose="020B0604020202020204" pitchFamily="34" charset="0"/>
                <a:ea typeface="Times New Roman" panose="02020603050405020304" pitchFamily="18" charset="0"/>
              </a:rPr>
              <a:t>, tj. infrastruktury służącej rozgrywkom zawodów sportowych oraz wykorzystywanej do prowadzenia działalności przez kluby sportowe (w szczególności: hale sportowe, sale gimnastyczne, boiska, lodowiska, kryte baseny) szkolne obiekty sportowe.</a:t>
            </a:r>
          </a:p>
          <a:p>
            <a:pPr marL="0" lvl="0" indent="0">
              <a:lnSpc>
                <a:spcPct val="115000"/>
              </a:lnSpc>
              <a:spcBef>
                <a:spcPts val="600"/>
              </a:spcBef>
              <a:spcAft>
                <a:spcPts val="600"/>
              </a:spcAft>
              <a:buNone/>
            </a:pPr>
            <a:r>
              <a:rPr lang="pl-PL" sz="1200" u="none" strike="noStrike" dirty="0">
                <a:solidFill>
                  <a:srgbClr val="00000A"/>
                </a:solidFill>
                <a:effectLst/>
                <a:latin typeface="Arial" panose="020B0604020202020204" pitchFamily="34" charset="0"/>
                <a:ea typeface="Times New Roman" panose="02020603050405020304" pitchFamily="18" charset="0"/>
              </a:rPr>
              <a:t>3) Inwestycje w </a:t>
            </a:r>
            <a:r>
              <a:rPr lang="pl-PL" sz="1200" u="none" strike="noStrike" dirty="0">
                <a:solidFill>
                  <a:srgbClr val="FF0000"/>
                </a:solidFill>
                <a:effectLst/>
                <a:latin typeface="Arial" panose="020B0604020202020204" pitchFamily="34" charset="0"/>
                <a:ea typeface="Times New Roman" panose="02020603050405020304" pitchFamily="18" charset="0"/>
              </a:rPr>
              <a:t>budynki służące funkcjom </a:t>
            </a:r>
            <a:r>
              <a:rPr lang="pl-PL" sz="1200" u="none" strike="noStrike" dirty="0" err="1">
                <a:solidFill>
                  <a:srgbClr val="FF0000"/>
                </a:solidFill>
                <a:effectLst/>
                <a:latin typeface="Arial" panose="020B0604020202020204" pitchFamily="34" charset="0"/>
                <a:ea typeface="Times New Roman" panose="02020603050405020304" pitchFamily="18" charset="0"/>
              </a:rPr>
              <a:t>administracyjno</a:t>
            </a:r>
            <a:r>
              <a:rPr lang="pl-PL" sz="1200" u="none" strike="noStrike" dirty="0">
                <a:solidFill>
                  <a:srgbClr val="FF0000"/>
                </a:solidFill>
                <a:effectLst/>
                <a:latin typeface="Arial" panose="020B0604020202020204" pitchFamily="34" charset="0"/>
                <a:ea typeface="Times New Roman" panose="02020603050405020304" pitchFamily="18" charset="0"/>
              </a:rPr>
              <a:t> – zarządczym.</a:t>
            </a:r>
          </a:p>
          <a:p>
            <a:pPr marL="0" lvl="0" indent="0">
              <a:lnSpc>
                <a:spcPct val="115000"/>
              </a:lnSpc>
              <a:spcBef>
                <a:spcPts val="600"/>
              </a:spcBef>
              <a:spcAft>
                <a:spcPts val="600"/>
              </a:spcAft>
              <a:buNone/>
            </a:pPr>
            <a:r>
              <a:rPr lang="pl-PL" sz="1200" u="none" strike="noStrike" dirty="0">
                <a:solidFill>
                  <a:srgbClr val="00000A"/>
                </a:solidFill>
                <a:effectLst/>
                <a:latin typeface="Arial" panose="020B0604020202020204" pitchFamily="34" charset="0"/>
                <a:ea typeface="Times New Roman" panose="02020603050405020304" pitchFamily="18" charset="0"/>
              </a:rPr>
              <a:t>4) </a:t>
            </a:r>
            <a:r>
              <a:rPr lang="pl-PL" sz="1200" u="none" strike="noStrike" dirty="0">
                <a:solidFill>
                  <a:srgbClr val="FF0000"/>
                </a:solidFill>
                <a:effectLst/>
                <a:latin typeface="Arial" panose="020B0604020202020204" pitchFamily="34" charset="0"/>
                <a:ea typeface="Times New Roman" panose="02020603050405020304" pitchFamily="18" charset="0"/>
              </a:rPr>
              <a:t>Inwestycje z zakresu rekreacji</a:t>
            </a:r>
            <a:r>
              <a:rPr lang="pl-PL" sz="1200" u="none" strike="noStrike" dirty="0">
                <a:solidFill>
                  <a:srgbClr val="00000A"/>
                </a:solidFill>
                <a:effectLst/>
                <a:latin typeface="Arial" panose="020B0604020202020204" pitchFamily="34" charset="0"/>
                <a:ea typeface="Times New Roman" panose="02020603050405020304" pitchFamily="18" charset="0"/>
              </a:rPr>
              <a:t>, co oznacza, że zaprojektowana infrastruktura nie powinna służyć wyłącznie zaspokajaniu potrzeb lokalnych społeczności, ale stanowić podstawę dla wzrostu ruchu turystycznego w danej miejscowości, przyczyniać się m.in. do zróżnicowania oferty turystycznej i jej dywersyfikacji terytorialnej oraz wydłużenia sezonów ruchu turystycznego.</a:t>
            </a:r>
          </a:p>
          <a:p>
            <a:pPr marL="0" lvl="0" indent="0">
              <a:lnSpc>
                <a:spcPct val="115000"/>
              </a:lnSpc>
              <a:spcBef>
                <a:spcPts val="600"/>
              </a:spcBef>
              <a:spcAft>
                <a:spcPts val="600"/>
              </a:spcAft>
              <a:buNone/>
            </a:pPr>
            <a:r>
              <a:rPr lang="pl-PL" sz="1200" u="none" strike="noStrike" dirty="0">
                <a:solidFill>
                  <a:srgbClr val="00000A"/>
                </a:solidFill>
                <a:effectLst/>
                <a:latin typeface="Arial" panose="020B0604020202020204" pitchFamily="34" charset="0"/>
                <a:ea typeface="Times New Roman" panose="02020603050405020304" pitchFamily="18" charset="0"/>
              </a:rPr>
              <a:t>5) Infrastruktura lotnisk aeroklubowych.</a:t>
            </a:r>
          </a:p>
          <a:p>
            <a:pPr marL="0" lvl="0" indent="0">
              <a:lnSpc>
                <a:spcPct val="115000"/>
              </a:lnSpc>
              <a:spcBef>
                <a:spcPts val="600"/>
              </a:spcBef>
              <a:spcAft>
                <a:spcPts val="600"/>
              </a:spcAft>
              <a:buNone/>
            </a:pPr>
            <a:r>
              <a:rPr lang="pl-PL" sz="1200" u="none" strike="noStrike" dirty="0">
                <a:solidFill>
                  <a:srgbClr val="00000A"/>
                </a:solidFill>
                <a:effectLst/>
                <a:latin typeface="Arial" panose="020B0604020202020204" pitchFamily="34" charset="0"/>
                <a:ea typeface="Times New Roman" panose="02020603050405020304" pitchFamily="18" charset="0"/>
              </a:rPr>
              <a:t>6) Obiekty hotelarskie, noclegowe, gastronomiczne w formie stacjonarnej i mobilnej.</a:t>
            </a:r>
          </a:p>
          <a:p>
            <a:pPr marL="0" lvl="0" indent="0">
              <a:lnSpc>
                <a:spcPct val="115000"/>
              </a:lnSpc>
              <a:spcBef>
                <a:spcPts val="600"/>
              </a:spcBef>
              <a:spcAft>
                <a:spcPts val="600"/>
              </a:spcAft>
              <a:buNone/>
            </a:pPr>
            <a:r>
              <a:rPr lang="pl-PL" sz="1200" u="none" strike="noStrike" dirty="0">
                <a:solidFill>
                  <a:srgbClr val="00000A"/>
                </a:solidFill>
                <a:effectLst/>
                <a:latin typeface="Arial" panose="020B0604020202020204" pitchFamily="34" charset="0"/>
                <a:ea typeface="Times New Roman" panose="02020603050405020304" pitchFamily="18" charset="0"/>
              </a:rPr>
              <a:t>7) Parki rozrywki </a:t>
            </a:r>
          </a:p>
          <a:p>
            <a:pPr marL="0" lvl="0" indent="0">
              <a:lnSpc>
                <a:spcPct val="115000"/>
              </a:lnSpc>
              <a:spcBef>
                <a:spcPts val="600"/>
              </a:spcBef>
              <a:spcAft>
                <a:spcPts val="600"/>
              </a:spcAft>
              <a:buNone/>
            </a:pPr>
            <a:endParaRPr lang="pl-PL" sz="1200" u="none" strike="noStrike" dirty="0">
              <a:solidFill>
                <a:srgbClr val="00000A"/>
              </a:solidFill>
              <a:effectLst/>
              <a:latin typeface="Arial" panose="020B0604020202020204" pitchFamily="34" charset="0"/>
              <a:ea typeface="Times New Roman" panose="02020603050405020304" pitchFamily="18" charset="0"/>
            </a:endParaRPr>
          </a:p>
          <a:p>
            <a:pPr marL="0" marR="0" lvl="0" indent="0" defTabSz="457200" rtl="0" eaLnBrk="1" fontAlgn="auto" latinLnBrk="0" hangingPunct="1">
              <a:spcBef>
                <a:spcPts val="1000"/>
              </a:spcBef>
              <a:spcAft>
                <a:spcPts val="0"/>
              </a:spcAft>
              <a:buClr>
                <a:srgbClr val="90C226"/>
              </a:buClr>
              <a:buSzPct val="80000"/>
              <a:buFont typeface="Wingdings 3" charset="2"/>
              <a:buNone/>
              <a:tabLst/>
              <a:defRPr/>
            </a:pPr>
            <a:endParaRPr lang="pl-PL" sz="1600" dirty="0"/>
          </a:p>
        </p:txBody>
      </p:sp>
    </p:spTree>
    <p:extLst>
      <p:ext uri="{BB962C8B-B14F-4D97-AF65-F5344CB8AC3E}">
        <p14:creationId xmlns:p14="http://schemas.microsoft.com/office/powerpoint/2010/main" val="1157622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8DEE5C37-6DFA-CD87-F300-FBCFF33AE1D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37E41831-4422-8B87-CE9E-31F62A38B8EB}"/>
              </a:ext>
            </a:extLst>
          </p:cNvPr>
          <p:cNvSpPr>
            <a:spLocks noGrp="1"/>
          </p:cNvSpPr>
          <p:nvPr>
            <p:ph type="title"/>
          </p:nvPr>
        </p:nvSpPr>
        <p:spPr>
          <a:xfrm>
            <a:off x="643094" y="502021"/>
            <a:ext cx="10510575" cy="1642969"/>
          </a:xfrm>
        </p:spPr>
        <p:txBody>
          <a:bodyPr anchor="b">
            <a:noAutofit/>
          </a:bodyPr>
          <a:lstStyle/>
          <a:p>
            <a:r>
              <a:rPr kumimoji="0" lang="en-US"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1.5 Rozwój infrastruktury kultury oraz dbałość o dziedzictwo materialne i niematerialne (historyczne) obszaru</a:t>
            </a:r>
            <a:r>
              <a:rPr kumimoji="0" lang="pl-PL"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 - EFRR</a:t>
            </a:r>
            <a:endParaRPr lang="pl-PL" sz="4000" b="1" dirty="0">
              <a:solidFill>
                <a:srgbClr val="00B050"/>
              </a:solidFill>
            </a:endParaRPr>
          </a:p>
        </p:txBody>
      </p:sp>
      <p:sp>
        <p:nvSpPr>
          <p:cNvPr id="3" name="Symbol zastępczy zawartości 2">
            <a:extLst>
              <a:ext uri="{FF2B5EF4-FFF2-40B4-BE49-F238E27FC236}">
                <a16:creationId xmlns:a16="http://schemas.microsoft.com/office/drawing/2014/main" id="{6452AE27-2200-B2AF-3FBC-AA0F660A21C9}"/>
              </a:ext>
            </a:extLst>
          </p:cNvPr>
          <p:cNvSpPr>
            <a:spLocks noGrp="1"/>
          </p:cNvSpPr>
          <p:nvPr>
            <p:ph idx="1"/>
          </p:nvPr>
        </p:nvSpPr>
        <p:spPr>
          <a:xfrm>
            <a:off x="643094" y="2199362"/>
            <a:ext cx="9688296" cy="2856731"/>
          </a:xfrm>
        </p:spPr>
        <p:txBody>
          <a:bodyPr anchor="t">
            <a:noAutofit/>
          </a:bodyPr>
          <a:lstStyle/>
          <a:p>
            <a:pPr marL="0" lvl="0" indent="0">
              <a:lnSpc>
                <a:spcPct val="115000"/>
              </a:lnSpc>
              <a:spcBef>
                <a:spcPts val="600"/>
              </a:spcBef>
              <a:spcAft>
                <a:spcPts val="600"/>
              </a:spcAft>
              <a:buNone/>
            </a:pPr>
            <a:r>
              <a:rPr lang="pl-PL" sz="2400" u="none" strike="noStrike" dirty="0">
                <a:solidFill>
                  <a:srgbClr val="00000A"/>
                </a:solidFill>
                <a:effectLst/>
                <a:latin typeface="Arial" panose="020B0604020202020204" pitchFamily="34" charset="0"/>
                <a:ea typeface="Times New Roman" panose="02020603050405020304" pitchFamily="18" charset="0"/>
              </a:rPr>
              <a:t>Czas realizacji projektu może wynosić do</a:t>
            </a:r>
            <a:r>
              <a:rPr lang="pl-PL" sz="2400" u="none" strike="noStrike" dirty="0">
                <a:solidFill>
                  <a:schemeClr val="accent6">
                    <a:lumMod val="75000"/>
                  </a:schemeClr>
                </a:solidFill>
                <a:effectLst/>
                <a:latin typeface="Arial" panose="020B0604020202020204" pitchFamily="34" charset="0"/>
                <a:ea typeface="Times New Roman" panose="02020603050405020304" pitchFamily="18" charset="0"/>
              </a:rPr>
              <a:t> </a:t>
            </a:r>
            <a:r>
              <a:rPr lang="pl-PL" sz="2400" u="none" strike="noStrike" dirty="0">
                <a:solidFill>
                  <a:srgbClr val="00B050"/>
                </a:solidFill>
                <a:effectLst/>
                <a:latin typeface="Arial" panose="020B0604020202020204" pitchFamily="34" charset="0"/>
                <a:ea typeface="Times New Roman" panose="02020603050405020304" pitchFamily="18" charset="0"/>
              </a:rPr>
              <a:t>24 miesięcy </a:t>
            </a:r>
            <a:r>
              <a:rPr lang="pl-PL" sz="2400" u="none" strike="noStrike" dirty="0">
                <a:solidFill>
                  <a:srgbClr val="00000A"/>
                </a:solidFill>
                <a:effectLst/>
                <a:latin typeface="Arial" panose="020B0604020202020204" pitchFamily="34" charset="0"/>
                <a:ea typeface="Times New Roman" panose="02020603050405020304" pitchFamily="18" charset="0"/>
              </a:rPr>
              <a:t>i liczony jest od dnia podpisania Umowy. Wnioskodawca może na własne ryzyko ponosić koszty wskazane w projekcie od momentu złożenia wniosku.</a:t>
            </a:r>
          </a:p>
          <a:p>
            <a:pPr marL="0" lvl="0" indent="0">
              <a:lnSpc>
                <a:spcPct val="115000"/>
              </a:lnSpc>
              <a:spcBef>
                <a:spcPts val="600"/>
              </a:spcBef>
              <a:spcAft>
                <a:spcPts val="600"/>
              </a:spcAft>
              <a:buNone/>
            </a:pPr>
            <a:r>
              <a:rPr lang="pl-PL" sz="2400" u="none" strike="noStrike" dirty="0">
                <a:solidFill>
                  <a:srgbClr val="00000A"/>
                </a:solidFill>
                <a:effectLst/>
                <a:latin typeface="Arial" panose="020B0604020202020204" pitchFamily="34" charset="0"/>
                <a:ea typeface="Times New Roman" panose="02020603050405020304" pitchFamily="18" charset="0"/>
              </a:rPr>
              <a:t>Szczegółowe informacje wspierające sposób wypełniania wniosku, w tym dotyczące okresu realizacji projektu określone są w </a:t>
            </a:r>
            <a:r>
              <a:rPr lang="pl-PL" sz="2400" u="none" strike="noStrike" dirty="0" err="1">
                <a:solidFill>
                  <a:srgbClr val="00000A"/>
                </a:solidFill>
                <a:effectLst/>
                <a:latin typeface="Arial" panose="020B0604020202020204" pitchFamily="34" charset="0"/>
                <a:ea typeface="Times New Roman" panose="02020603050405020304" pitchFamily="18" charset="0"/>
              </a:rPr>
              <a:t>Wadamekum</a:t>
            </a:r>
            <a:r>
              <a:rPr lang="pl-PL" sz="2400" u="none" strike="noStrike" dirty="0">
                <a:solidFill>
                  <a:srgbClr val="00000A"/>
                </a:solidFill>
                <a:effectLst/>
                <a:latin typeface="Arial" panose="020B0604020202020204" pitchFamily="34" charset="0"/>
                <a:ea typeface="Times New Roman" panose="02020603050405020304" pitchFamily="18" charset="0"/>
              </a:rPr>
              <a:t>. </a:t>
            </a:r>
          </a:p>
          <a:p>
            <a:pPr marL="0" marR="0" lvl="0" indent="0" defTabSz="457200" rtl="0" eaLnBrk="1" fontAlgn="auto" latinLnBrk="0" hangingPunct="1">
              <a:spcBef>
                <a:spcPts val="1000"/>
              </a:spcBef>
              <a:spcAft>
                <a:spcPts val="0"/>
              </a:spcAft>
              <a:buClr>
                <a:srgbClr val="90C226"/>
              </a:buClr>
              <a:buSzPct val="80000"/>
              <a:buFont typeface="Wingdings 3" charset="2"/>
              <a:buNone/>
              <a:tabLst/>
              <a:defRPr/>
            </a:pPr>
            <a:endParaRPr lang="pl-PL" sz="1600" dirty="0"/>
          </a:p>
        </p:txBody>
      </p:sp>
    </p:spTree>
    <p:extLst>
      <p:ext uri="{BB962C8B-B14F-4D97-AF65-F5344CB8AC3E}">
        <p14:creationId xmlns:p14="http://schemas.microsoft.com/office/powerpoint/2010/main" val="2596813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Pochylony pochylony pióro na wykresie">
            <a:extLst>
              <a:ext uri="{FF2B5EF4-FFF2-40B4-BE49-F238E27FC236}">
                <a16:creationId xmlns:a16="http://schemas.microsoft.com/office/drawing/2014/main" id="{F780D268-6714-758A-2519-32BAD08E47E5}"/>
              </a:ext>
            </a:extLst>
          </p:cNvPr>
          <p:cNvPicPr>
            <a:picLocks noChangeAspect="1"/>
          </p:cNvPicPr>
          <p:nvPr/>
        </p:nvPicPr>
        <p:blipFill>
          <a:blip r:embed="rId2">
            <a:duotone>
              <a:prstClr val="black"/>
              <a:prstClr val="white"/>
            </a:duotone>
          </a:blip>
          <a:srcRect l="1318" t="2296" r="31494"/>
          <a:stretch/>
        </p:blipFill>
        <p:spPr>
          <a:xfrm>
            <a:off x="5123543" y="-1"/>
            <a:ext cx="7065281" cy="6858001"/>
          </a:xfrm>
          <a:custGeom>
            <a:avLst/>
            <a:gdLst/>
            <a:ahLst/>
            <a:cxnLst/>
            <a:rect l="l" t="t" r="r" b="b"/>
            <a:pathLst>
              <a:path w="7065281" h="6858001">
                <a:moveTo>
                  <a:pt x="379987" y="0"/>
                </a:moveTo>
                <a:lnTo>
                  <a:pt x="7065281" y="0"/>
                </a:lnTo>
                <a:lnTo>
                  <a:pt x="7065281" y="6858001"/>
                </a:lnTo>
                <a:lnTo>
                  <a:pt x="27809" y="6858001"/>
                </a:lnTo>
                <a:lnTo>
                  <a:pt x="1803228" y="4521201"/>
                </a:lnTo>
                <a:close/>
                <a:moveTo>
                  <a:pt x="0" y="0"/>
                </a:moveTo>
                <a:lnTo>
                  <a:pt x="379987" y="0"/>
                </a:lnTo>
                <a:lnTo>
                  <a:pt x="0" y="407"/>
                </a:lnTo>
                <a:close/>
              </a:path>
            </a:pathLst>
          </a:custGeom>
        </p:spPr>
      </p:pic>
      <p:sp>
        <p:nvSpPr>
          <p:cNvPr id="2" name="Tytuł 1">
            <a:extLst>
              <a:ext uri="{FF2B5EF4-FFF2-40B4-BE49-F238E27FC236}">
                <a16:creationId xmlns:a16="http://schemas.microsoft.com/office/drawing/2014/main" id="{6EE01911-43D4-C6AD-472A-F36EFDA13F37}"/>
              </a:ext>
            </a:extLst>
          </p:cNvPr>
          <p:cNvSpPr>
            <a:spLocks noGrp="1"/>
          </p:cNvSpPr>
          <p:nvPr>
            <p:ph type="title"/>
          </p:nvPr>
        </p:nvSpPr>
        <p:spPr>
          <a:xfrm>
            <a:off x="412376" y="179294"/>
            <a:ext cx="6078071" cy="5844988"/>
          </a:xfrm>
        </p:spPr>
        <p:txBody>
          <a:bodyPr vert="horz" lIns="91440" tIns="45720" rIns="91440" bIns="45720" rtlCol="0" anchor="b">
            <a:noAutofit/>
          </a:bodyPr>
          <a:lstStyle/>
          <a:p>
            <a:pPr>
              <a:lnSpc>
                <a:spcPct val="90000"/>
              </a:lnSpc>
            </a:pPr>
            <a:r>
              <a:rPr kumimoji="0" lang="en-US" sz="2800" b="1" i="0" u="none" strike="noStrike" cap="none" spc="0" normalizeH="0" baseline="0" noProof="0" dirty="0">
                <a:ln>
                  <a:noFill/>
                </a:ln>
                <a:solidFill>
                  <a:schemeClr val="tx1"/>
                </a:solidFill>
                <a:effectLst/>
                <a:uLnTx/>
                <a:uFillTx/>
                <a:latin typeface="+mn-lt"/>
                <a:cs typeface="Times New Roman" panose="02020603050405020304" pitchFamily="18" charset="0"/>
              </a:rPr>
              <a:t>Ważne: </a:t>
            </a:r>
            <a:r>
              <a:rPr kumimoji="0" lang="en-US" sz="2800" b="0" i="0" u="none" strike="noStrike" cap="none" spc="0" normalizeH="0" baseline="0" noProof="0" dirty="0">
                <a:ln>
                  <a:noFill/>
                </a:ln>
                <a:solidFill>
                  <a:schemeClr val="tx1"/>
                </a:solidFill>
                <a:effectLst/>
                <a:uLnTx/>
                <a:uFillTx/>
                <a:latin typeface="+mn-lt"/>
                <a:cs typeface="Times New Roman" panose="02020603050405020304" pitchFamily="18" charset="0"/>
              </a:rPr>
              <a:t>wszystkie realizowane inwestycje </a:t>
            </a:r>
            <a:r>
              <a:rPr kumimoji="0" lang="pl-PL" sz="2800" b="0" i="0" u="none" strike="noStrike" cap="none" spc="0" normalizeH="0" baseline="0" noProof="0" dirty="0">
                <a:ln>
                  <a:noFill/>
                </a:ln>
                <a:solidFill>
                  <a:schemeClr val="tx1"/>
                </a:solidFill>
                <a:effectLst/>
                <a:uLnTx/>
                <a:uFillTx/>
                <a:latin typeface="+mn-lt"/>
                <a:cs typeface="Times New Roman" panose="02020603050405020304" pitchFamily="18" charset="0"/>
              </a:rPr>
              <a:t>oraz działania „miękkie” </a:t>
            </a:r>
            <a:r>
              <a:rPr kumimoji="0" lang="en-US" sz="2800" b="0" i="0" u="none" strike="noStrike" cap="none" spc="0" normalizeH="0" baseline="0" noProof="0" dirty="0">
                <a:ln>
                  <a:noFill/>
                </a:ln>
                <a:solidFill>
                  <a:schemeClr val="tx1"/>
                </a:solidFill>
                <a:effectLst/>
                <a:uLnTx/>
                <a:uFillTx/>
                <a:latin typeface="+mn-lt"/>
                <a:cs typeface="Times New Roman" panose="02020603050405020304" pitchFamily="18" charset="0"/>
              </a:rPr>
              <a:t>powinny spełniać wymogi wskazane w </a:t>
            </a:r>
            <a:r>
              <a:rPr kumimoji="0" lang="en-US" sz="2800" b="1" i="1" u="none" strike="noStrike" cap="none" spc="0" normalizeH="0" baseline="0" noProof="0" dirty="0">
                <a:ln>
                  <a:noFill/>
                </a:ln>
                <a:solidFill>
                  <a:srgbClr val="00B050"/>
                </a:solidFill>
                <a:effectLst/>
                <a:uLnTx/>
                <a:uFillTx/>
                <a:latin typeface="+mn-lt"/>
                <a:cs typeface="Times New Roman" panose="02020603050405020304" pitchFamily="18" charset="0"/>
              </a:rPr>
              <a:t>Ustawie o zapewnieniu dostępności osobom ze szczególnymi potrzebami</a:t>
            </a:r>
            <a:r>
              <a:rPr kumimoji="0" lang="en-US" sz="2800" b="1" i="0" u="none" strike="noStrike" cap="none" spc="0" normalizeH="0" baseline="0" noProof="0" dirty="0">
                <a:ln>
                  <a:noFill/>
                </a:ln>
                <a:solidFill>
                  <a:srgbClr val="00B050"/>
                </a:solidFill>
                <a:effectLst/>
                <a:uLnTx/>
                <a:uFillTx/>
                <a:latin typeface="+mn-lt"/>
                <a:cs typeface="Times New Roman" panose="02020603050405020304" pitchFamily="18" charset="0"/>
              </a:rPr>
              <a:t> </a:t>
            </a:r>
            <a:r>
              <a:rPr kumimoji="0" lang="pl-PL" sz="2800" b="0" i="0" u="none" strike="noStrike" cap="none" spc="0" normalizeH="0" baseline="0" noProof="0" dirty="0">
                <a:ln>
                  <a:noFill/>
                </a:ln>
                <a:solidFill>
                  <a:schemeClr val="tx1"/>
                </a:solidFill>
                <a:effectLst/>
                <a:uLnTx/>
                <a:uFillTx/>
                <a:latin typeface="+mn-lt"/>
                <a:cs typeface="Times New Roman" panose="02020603050405020304" pitchFamily="18" charset="0"/>
              </a:rPr>
              <a:t>na każdym etapie realizacji  projektu </a:t>
            </a:r>
            <a:br>
              <a:rPr kumimoji="0" lang="pl-PL" sz="2800" b="0" i="0" u="none" strike="noStrike" cap="none" spc="0" normalizeH="0" baseline="0" noProof="0" dirty="0">
                <a:ln>
                  <a:noFill/>
                </a:ln>
                <a:solidFill>
                  <a:schemeClr val="tx1"/>
                </a:solidFill>
                <a:effectLst/>
                <a:uLnTx/>
                <a:uFillTx/>
                <a:latin typeface="+mn-lt"/>
                <a:cs typeface="Times New Roman" panose="02020603050405020304" pitchFamily="18" charset="0"/>
              </a:rPr>
            </a:br>
            <a:r>
              <a:rPr kumimoji="0" lang="pl-PL" sz="2800" b="0" i="0" u="none" strike="noStrike" cap="none" spc="0" normalizeH="0" baseline="0" noProof="0" dirty="0">
                <a:ln>
                  <a:noFill/>
                </a:ln>
                <a:solidFill>
                  <a:schemeClr val="tx1"/>
                </a:solidFill>
                <a:effectLst/>
                <a:uLnTx/>
                <a:uFillTx/>
                <a:latin typeface="+mn-lt"/>
                <a:cs typeface="Times New Roman" panose="02020603050405020304" pitchFamily="18" charset="0"/>
              </a:rPr>
              <a:t>(w tym także biuro projektu).</a:t>
            </a:r>
            <a:br>
              <a:rPr kumimoji="0" lang="pl-PL" sz="2800" b="0" i="0" u="none" strike="noStrike" cap="none" spc="0" normalizeH="0" baseline="0" noProof="0" dirty="0">
                <a:ln>
                  <a:noFill/>
                </a:ln>
                <a:solidFill>
                  <a:schemeClr val="tx1"/>
                </a:solidFill>
                <a:effectLst/>
                <a:uLnTx/>
                <a:uFillTx/>
                <a:latin typeface="+mn-lt"/>
                <a:cs typeface="Times New Roman" panose="02020603050405020304" pitchFamily="18" charset="0"/>
              </a:rPr>
            </a:br>
            <a:br>
              <a:rPr kumimoji="0" lang="pl-PL" sz="2800" b="0" i="0" u="none" strike="noStrike" cap="none" spc="0" normalizeH="0" baseline="0" noProof="0" dirty="0">
                <a:ln>
                  <a:noFill/>
                </a:ln>
                <a:solidFill>
                  <a:schemeClr val="tx1"/>
                </a:solidFill>
                <a:effectLst/>
                <a:uLnTx/>
                <a:uFillTx/>
                <a:latin typeface="+mn-lt"/>
                <a:cs typeface="Times New Roman" panose="02020603050405020304" pitchFamily="18" charset="0"/>
              </a:rPr>
            </a:br>
            <a:r>
              <a:rPr lang="pl-PL" sz="2400" dirty="0">
                <a:effectLst/>
                <a:latin typeface="+mn-lt"/>
                <a:ea typeface="Calibri" panose="020F0502020204030204" pitchFamily="34" charset="0"/>
              </a:rPr>
              <a:t>Dostępność oznacza, że wszystkie produkty projektu (na przykład strona lub aplikacja internetowa, materiały szkoleniowe, konferencja, wybudowane lub modernizowane obiekty, zakupione środki transportu) mogą być wykorzystywane (używane) przez osoby z niepełnosprawnościami.</a:t>
            </a:r>
            <a:endParaRPr lang="en-US" sz="2400" dirty="0">
              <a:solidFill>
                <a:schemeClr val="tx1"/>
              </a:solidFill>
              <a:latin typeface="+mn-lt"/>
              <a:cs typeface="Times New Roman" panose="02020603050405020304" pitchFamily="18" charset="0"/>
            </a:endParaRPr>
          </a:p>
        </p:txBody>
      </p:sp>
    </p:spTree>
    <p:extLst>
      <p:ext uri="{BB962C8B-B14F-4D97-AF65-F5344CB8AC3E}">
        <p14:creationId xmlns:p14="http://schemas.microsoft.com/office/powerpoint/2010/main" val="8959212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9A409A1A-1149-A2D9-FA5F-26752663FE65}"/>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F9EA05B-87F0-AE3C-45FB-8970867E2120}"/>
              </a:ext>
            </a:extLst>
          </p:cNvPr>
          <p:cNvSpPr>
            <a:spLocks noGrp="1"/>
          </p:cNvSpPr>
          <p:nvPr>
            <p:ph type="title"/>
          </p:nvPr>
        </p:nvSpPr>
        <p:spPr>
          <a:xfrm>
            <a:off x="643094" y="502021"/>
            <a:ext cx="10510575" cy="1642969"/>
          </a:xfrm>
        </p:spPr>
        <p:txBody>
          <a:bodyPr anchor="b">
            <a:noAutofit/>
          </a:bodyPr>
          <a:lstStyle/>
          <a:p>
            <a:r>
              <a:rPr kumimoji="0" lang="en-US"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1.5 Rozwój infrastruktury kultury</a:t>
            </a:r>
            <a:r>
              <a:rPr kumimoji="0" lang="pl-PL"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 </a:t>
            </a:r>
            <a:r>
              <a:rPr kumimoji="0" lang="en-US"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oraz dbałość o dziedzictwo materialne i niematerialne (historyczne) obszaru</a:t>
            </a:r>
            <a:r>
              <a:rPr kumimoji="0" lang="pl-PL" sz="40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 - EFRR</a:t>
            </a:r>
            <a:endParaRPr lang="pl-PL" sz="4000" b="1" dirty="0">
              <a:solidFill>
                <a:srgbClr val="00B050"/>
              </a:solidFill>
            </a:endParaRPr>
          </a:p>
        </p:txBody>
      </p:sp>
      <p:sp>
        <p:nvSpPr>
          <p:cNvPr id="3" name="Symbol zastępczy zawartości 2">
            <a:extLst>
              <a:ext uri="{FF2B5EF4-FFF2-40B4-BE49-F238E27FC236}">
                <a16:creationId xmlns:a16="http://schemas.microsoft.com/office/drawing/2014/main" id="{063A6EBF-D88B-6F18-C949-4B4EDC2F82ED}"/>
              </a:ext>
            </a:extLst>
          </p:cNvPr>
          <p:cNvSpPr>
            <a:spLocks noGrp="1"/>
          </p:cNvSpPr>
          <p:nvPr>
            <p:ph idx="1"/>
          </p:nvPr>
        </p:nvSpPr>
        <p:spPr>
          <a:xfrm>
            <a:off x="643094" y="2199362"/>
            <a:ext cx="9688296" cy="3896638"/>
          </a:xfrm>
        </p:spPr>
        <p:txBody>
          <a:bodyPr anchor="t">
            <a:noAutofit/>
          </a:bodyPr>
          <a:lstStyle/>
          <a:p>
            <a:pPr marL="0" lvl="0" indent="0">
              <a:lnSpc>
                <a:spcPct val="115000"/>
              </a:lnSpc>
              <a:spcBef>
                <a:spcPts val="600"/>
              </a:spcBef>
              <a:spcAft>
                <a:spcPts val="600"/>
              </a:spcAft>
              <a:buNone/>
            </a:pPr>
            <a:r>
              <a:rPr lang="pl-PL" sz="2400" u="none" strike="noStrike" dirty="0">
                <a:solidFill>
                  <a:srgbClr val="00000A"/>
                </a:solidFill>
                <a:effectLst/>
                <a:latin typeface="Arial" panose="020B0604020202020204" pitchFamily="34" charset="0"/>
                <a:ea typeface="Times New Roman" panose="02020603050405020304" pitchFamily="18" charset="0"/>
              </a:rPr>
              <a:t>* </a:t>
            </a:r>
            <a:r>
              <a:rPr lang="pl-PL" sz="2000" u="none" strike="noStrike" dirty="0">
                <a:solidFill>
                  <a:srgbClr val="00000A"/>
                </a:solidFill>
                <a:effectLst/>
                <a:latin typeface="Arial" panose="020B0604020202020204" pitchFamily="34" charset="0"/>
                <a:ea typeface="Times New Roman" panose="02020603050405020304" pitchFamily="18" charset="0"/>
              </a:rPr>
              <a:t>projekt finansowany ze środków EFRR, którego łączny koszt wyrażony w PLN nie przekracza równowartości 200 tys. EUR  w dniu zawarcia Umowy, rozliczany jest obligatoryjnie za pomocą uproszczonych metod rozliczania wydatków.</a:t>
            </a:r>
          </a:p>
          <a:p>
            <a:pPr marL="0" lvl="0" indent="0">
              <a:lnSpc>
                <a:spcPct val="115000"/>
              </a:lnSpc>
              <a:spcBef>
                <a:spcPts val="600"/>
              </a:spcBef>
              <a:spcAft>
                <a:spcPts val="600"/>
              </a:spcAft>
              <a:buNone/>
            </a:pPr>
            <a:r>
              <a:rPr lang="pl-PL" sz="2000" u="none" strike="noStrike" dirty="0">
                <a:solidFill>
                  <a:srgbClr val="00000A"/>
                </a:solidFill>
                <a:effectLst/>
                <a:latin typeface="Arial" panose="020B0604020202020204" pitchFamily="34" charset="0"/>
                <a:ea typeface="Times New Roman" panose="02020603050405020304" pitchFamily="18" charset="0"/>
              </a:rPr>
              <a:t>W przypadku tych projektów konieczne jest uwzględnienie </a:t>
            </a:r>
            <a:r>
              <a:rPr lang="pl-PL" sz="2000" u="none" strike="noStrike" dirty="0">
                <a:solidFill>
                  <a:srgbClr val="00B0F0"/>
                </a:solidFill>
                <a:effectLst/>
                <a:latin typeface="Arial" panose="020B0604020202020204" pitchFamily="34" charset="0"/>
                <a:ea typeface="Times New Roman" panose="02020603050405020304" pitchFamily="18" charset="0"/>
              </a:rPr>
              <a:t>kosztów pośrednich, w wysokości 3%</a:t>
            </a:r>
            <a:r>
              <a:rPr lang="pl-PL" sz="2000" u="none" strike="noStrike" dirty="0">
                <a:solidFill>
                  <a:srgbClr val="00000A"/>
                </a:solidFill>
                <a:effectLst/>
                <a:latin typeface="Arial" panose="020B0604020202020204" pitchFamily="34" charset="0"/>
                <a:ea typeface="Times New Roman" panose="02020603050405020304" pitchFamily="18" charset="0"/>
              </a:rPr>
              <a:t> bezpośrednich wydatków kwalifikowalnych projektu.</a:t>
            </a:r>
          </a:p>
          <a:p>
            <a:pPr marL="0" lvl="0" indent="0">
              <a:lnSpc>
                <a:spcPct val="115000"/>
              </a:lnSpc>
              <a:spcBef>
                <a:spcPts val="600"/>
              </a:spcBef>
              <a:spcAft>
                <a:spcPts val="600"/>
              </a:spcAft>
              <a:buNone/>
            </a:pPr>
            <a:r>
              <a:rPr lang="pl-PL" sz="2000" u="none" strike="noStrike" dirty="0">
                <a:solidFill>
                  <a:srgbClr val="00000A"/>
                </a:solidFill>
                <a:effectLst/>
                <a:latin typeface="Arial" panose="020B0604020202020204" pitchFamily="34" charset="0"/>
                <a:ea typeface="Times New Roman" panose="02020603050405020304" pitchFamily="18" charset="0"/>
              </a:rPr>
              <a:t>W przypadku </a:t>
            </a:r>
            <a:r>
              <a:rPr lang="pl-PL" sz="2000" u="none" strike="noStrike" dirty="0">
                <a:solidFill>
                  <a:srgbClr val="00B0F0"/>
                </a:solidFill>
                <a:effectLst/>
                <a:latin typeface="Arial" panose="020B0604020202020204" pitchFamily="34" charset="0"/>
                <a:ea typeface="Times New Roman" panose="02020603050405020304" pitchFamily="18" charset="0"/>
              </a:rPr>
              <a:t>projektów, który łączny koszt wyrażony w PLN przekracza 200 tys. EUR w dniu zawarcia Umowy rozliczany jest po kosztach rzeczywistych, </a:t>
            </a:r>
            <a:r>
              <a:rPr lang="pl-PL" sz="2000" u="none" strike="noStrike" dirty="0">
                <a:solidFill>
                  <a:srgbClr val="00000A"/>
                </a:solidFill>
                <a:effectLst/>
                <a:latin typeface="Arial" panose="020B0604020202020204" pitchFamily="34" charset="0"/>
                <a:ea typeface="Times New Roman" panose="02020603050405020304" pitchFamily="18" charset="0"/>
              </a:rPr>
              <a:t>bezpośrednich. W przypadku tych projektów uwzględnienie kosztów pośrednich w projekcie jest dobrowolne.</a:t>
            </a:r>
            <a:endParaRPr lang="pl-PL" sz="2000" dirty="0"/>
          </a:p>
        </p:txBody>
      </p:sp>
    </p:spTree>
    <p:extLst>
      <p:ext uri="{BB962C8B-B14F-4D97-AF65-F5344CB8AC3E}">
        <p14:creationId xmlns:p14="http://schemas.microsoft.com/office/powerpoint/2010/main" val="29046714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C60821E8-8645-1432-FC50-8A631F3C75D3}"/>
              </a:ext>
            </a:extLst>
          </p:cNvPr>
          <p:cNvSpPr>
            <a:spLocks noGrp="1"/>
          </p:cNvSpPr>
          <p:nvPr>
            <p:ph idx="1"/>
          </p:nvPr>
        </p:nvSpPr>
        <p:spPr>
          <a:xfrm>
            <a:off x="935429" y="2266792"/>
            <a:ext cx="9688296" cy="4379697"/>
          </a:xfrm>
        </p:spPr>
        <p:txBody>
          <a:bodyPr anchor="t">
            <a:normAutofit fontScale="92500" lnSpcReduction="10000"/>
          </a:bodyPr>
          <a:lstStyle/>
          <a:p>
            <a:pPr marL="0" marR="0" lvl="0" indent="0" defTabSz="457200" rtl="0" eaLnBrk="1" fontAlgn="auto" latinLnBrk="0" hangingPunct="1">
              <a:spcBef>
                <a:spcPts val="1000"/>
              </a:spcBef>
              <a:spcAft>
                <a:spcPts val="0"/>
              </a:spcAft>
              <a:buClr>
                <a:srgbClr val="90C226"/>
              </a:buClr>
              <a:buSzPct val="80000"/>
              <a:buNone/>
              <a:tabLst/>
              <a:defRPr/>
            </a:pPr>
            <a:endParaRPr kumimoji="0" lang="pl-PL" sz="1900" b="0" i="0" u="none" strike="noStrike" kern="1200" cap="none" spc="0" normalizeH="0" baseline="0" noProof="0" dirty="0">
              <a:ln>
                <a:noFill/>
              </a:ln>
              <a:effectLst/>
              <a:uLnTx/>
              <a:uFillTx/>
              <a:latin typeface="Trebuchet MS" panose="020B0603020202020204"/>
              <a:ea typeface="+mn-ea"/>
              <a:cs typeface="+mn-cs"/>
            </a:endParaRPr>
          </a:p>
          <a:p>
            <a:pPr marL="0" marR="0" lvl="0" indent="0" defTabSz="457200" rtl="0" eaLnBrk="1" fontAlgn="auto" latinLnBrk="0" hangingPunct="1">
              <a:spcBef>
                <a:spcPts val="1000"/>
              </a:spcBef>
              <a:spcAft>
                <a:spcPts val="0"/>
              </a:spcAft>
              <a:buClr>
                <a:srgbClr val="90C226"/>
              </a:buClr>
              <a:buSzPct val="80000"/>
              <a:buNone/>
              <a:tabLst/>
              <a:defRPr/>
            </a:pPr>
            <a:r>
              <a:rPr lang="pl-PL" sz="1900" dirty="0"/>
              <a:t>Zaplanowane wskaźniki produktu: </a:t>
            </a:r>
          </a:p>
          <a:p>
            <a:pPr marL="0" marR="0" lvl="0" indent="0" defTabSz="457200" rtl="0" eaLnBrk="1" fontAlgn="auto" latinLnBrk="0" hangingPunct="1">
              <a:spcBef>
                <a:spcPts val="1000"/>
              </a:spcBef>
              <a:spcAft>
                <a:spcPts val="0"/>
              </a:spcAft>
              <a:buClr>
                <a:srgbClr val="90C226"/>
              </a:buClr>
              <a:buSzPct val="80000"/>
              <a:buNone/>
              <a:tabLst/>
              <a:defRPr/>
            </a:pPr>
            <a:endParaRPr kumimoji="0" lang="pl-PL" sz="1900" b="0" i="0" u="none" strike="noStrike" kern="1200" cap="none" spc="0" normalizeH="0" baseline="0" noProof="0" dirty="0">
              <a:ln>
                <a:noFill/>
              </a:ln>
              <a:effectLst/>
              <a:uLnTx/>
              <a:uFillTx/>
              <a:ea typeface="+mn-ea"/>
              <a:cs typeface="+mn-cs"/>
            </a:endParaRPr>
          </a:p>
          <a:p>
            <a:pPr marR="0" lvl="0" defTabSz="457200" rtl="0" eaLnBrk="1" fontAlgn="auto" latinLnBrk="0" hangingPunct="1">
              <a:spcBef>
                <a:spcPts val="1000"/>
              </a:spcBef>
              <a:spcAft>
                <a:spcPts val="0"/>
              </a:spcAft>
              <a:buClr>
                <a:srgbClr val="90C226"/>
              </a:buClr>
              <a:buSzPct val="80000"/>
              <a:buFontTx/>
              <a:buChar char="-"/>
              <a:tabLst/>
              <a:defRPr/>
            </a:pPr>
            <a:r>
              <a:rPr kumimoji="0" lang="pl-PL" sz="1900" b="0" i="0" u="none" strike="noStrike" kern="1200" cap="none" spc="0" normalizeH="0" baseline="0" noProof="0" dirty="0">
                <a:ln>
                  <a:noFill/>
                </a:ln>
                <a:effectLst/>
                <a:uLnTx/>
                <a:uFillTx/>
                <a:ea typeface="+mn-ea"/>
                <a:cs typeface="+mn-cs"/>
              </a:rPr>
              <a:t>RCO 77 liczba obiektów kulturalnych i turystycznych objętych wsparciem – </a:t>
            </a:r>
            <a:r>
              <a:rPr lang="pl-PL" sz="1900" dirty="0">
                <a:solidFill>
                  <a:srgbClr val="00B050"/>
                </a:solidFill>
              </a:rPr>
              <a:t>3</a:t>
            </a:r>
          </a:p>
          <a:p>
            <a:pPr marR="0" lvl="0" defTabSz="457200" rtl="0" eaLnBrk="1" fontAlgn="auto" latinLnBrk="0" hangingPunct="1">
              <a:spcBef>
                <a:spcPts val="1000"/>
              </a:spcBef>
              <a:spcAft>
                <a:spcPts val="0"/>
              </a:spcAft>
              <a:buClr>
                <a:srgbClr val="90C226"/>
              </a:buClr>
              <a:buSzPct val="80000"/>
              <a:buFontTx/>
              <a:buChar char="-"/>
              <a:tabLst/>
              <a:defRPr/>
            </a:pPr>
            <a:r>
              <a:rPr lang="pl-PL" sz="1800" dirty="0">
                <a:effectLst/>
                <a:ea typeface="Times New Roman" panose="02020603050405020304" pitchFamily="18" charset="0"/>
              </a:rPr>
              <a:t>RCO074 Ludność objęta projektami w ramach strategii zintegrowanego rozwoju terytorialnego – </a:t>
            </a:r>
            <a:r>
              <a:rPr lang="pl-PL" sz="1800" dirty="0">
                <a:solidFill>
                  <a:srgbClr val="00B050"/>
                </a:solidFill>
                <a:effectLst/>
                <a:ea typeface="Times New Roman" panose="02020603050405020304" pitchFamily="18" charset="0"/>
              </a:rPr>
              <a:t>150</a:t>
            </a:r>
          </a:p>
          <a:p>
            <a:pPr defTabSz="457200">
              <a:buClr>
                <a:srgbClr val="90C226"/>
              </a:buClr>
              <a:buSzPct val="80000"/>
              <a:buFontTx/>
              <a:buChar char="-"/>
              <a:defRPr/>
            </a:pPr>
            <a:r>
              <a:rPr lang="pl-PL" sz="1800" dirty="0">
                <a:effectLst/>
                <a:ea typeface="Times New Roman" panose="02020603050405020304" pitchFamily="18" charset="0"/>
              </a:rPr>
              <a:t>RCO080 </a:t>
            </a:r>
            <a:r>
              <a:rPr lang="pl-PL" sz="1800" dirty="0">
                <a:effectLst/>
                <a:latin typeface="Calibri" panose="020F0502020204030204" pitchFamily="34" charset="0"/>
                <a:ea typeface="Times New Roman" panose="02020603050405020304" pitchFamily="18" charset="0"/>
              </a:rPr>
              <a:t>Wspierane strategie rozwoju lokalnego kierowanego przez społeczność – </a:t>
            </a:r>
            <a:r>
              <a:rPr lang="pl-PL" sz="1800" dirty="0">
                <a:solidFill>
                  <a:srgbClr val="00B050"/>
                </a:solidFill>
                <a:effectLst/>
                <a:latin typeface="Calibri" panose="020F0502020204030204" pitchFamily="34" charset="0"/>
                <a:ea typeface="Times New Roman" panose="02020603050405020304" pitchFamily="18" charset="0"/>
              </a:rPr>
              <a:t>3</a:t>
            </a:r>
          </a:p>
          <a:p>
            <a:pPr defTabSz="457200">
              <a:buClr>
                <a:srgbClr val="90C226"/>
              </a:buClr>
              <a:buSzPct val="80000"/>
              <a:buFontTx/>
              <a:buChar char="-"/>
              <a:defRPr/>
            </a:pPr>
            <a:r>
              <a:rPr lang="pl-PL" sz="1800" dirty="0">
                <a:effectLst/>
                <a:ea typeface="Times New Roman" panose="02020603050405020304" pitchFamily="18" charset="0"/>
              </a:rPr>
              <a:t>RCO080 </a:t>
            </a:r>
            <a:r>
              <a:rPr lang="pl-PL" sz="1800" dirty="0">
                <a:effectLst/>
                <a:latin typeface="Calibri" panose="020F0502020204030204" pitchFamily="34" charset="0"/>
                <a:ea typeface="Times New Roman" panose="02020603050405020304" pitchFamily="18" charset="0"/>
              </a:rPr>
              <a:t>Liczba instytucji kultury objętych wsparciem– </a:t>
            </a:r>
            <a:r>
              <a:rPr lang="pl-PL" sz="1800" dirty="0">
                <a:solidFill>
                  <a:srgbClr val="00B050"/>
                </a:solidFill>
                <a:effectLst/>
                <a:latin typeface="Calibri" panose="020F0502020204030204" pitchFamily="34" charset="0"/>
                <a:ea typeface="Times New Roman" panose="02020603050405020304" pitchFamily="18" charset="0"/>
              </a:rPr>
              <a:t>3</a:t>
            </a:r>
            <a:endParaRPr kumimoji="0" lang="pl-PL" sz="1900" b="0" i="0" u="none" strike="noStrike" kern="1200" cap="none" spc="0" normalizeH="0" baseline="0" noProof="0" dirty="0">
              <a:ln>
                <a:noFill/>
              </a:ln>
              <a:effectLst/>
              <a:uLnTx/>
              <a:uFillTx/>
              <a:ea typeface="+mn-ea"/>
              <a:cs typeface="+mn-cs"/>
            </a:endParaRPr>
          </a:p>
          <a:p>
            <a:pPr marR="0" lvl="0" defTabSz="457200" rtl="0" eaLnBrk="1" fontAlgn="auto" latinLnBrk="0" hangingPunct="1">
              <a:spcBef>
                <a:spcPts val="1000"/>
              </a:spcBef>
              <a:spcAft>
                <a:spcPts val="0"/>
              </a:spcAft>
              <a:buClr>
                <a:srgbClr val="90C226"/>
              </a:buClr>
              <a:buSzPct val="80000"/>
              <a:buFontTx/>
              <a:buChar char="-"/>
              <a:tabLst/>
              <a:defRPr/>
            </a:pPr>
            <a:r>
              <a:rPr kumimoji="0" lang="pl-PL" sz="1900" b="0" i="0" u="none" strike="noStrike" kern="1200" cap="none" spc="0" normalizeH="0" baseline="0" noProof="0" dirty="0">
                <a:ln>
                  <a:noFill/>
                </a:ln>
                <a:effectLst/>
                <a:uLnTx/>
                <a:uFillTx/>
                <a:ea typeface="+mn-ea"/>
                <a:cs typeface="+mn-cs"/>
              </a:rPr>
              <a:t>Kwota wsparcia z programu EFRR – ok </a:t>
            </a:r>
            <a:r>
              <a:rPr kumimoji="0" lang="pl-PL" sz="1900" b="0" i="0" u="none" strike="noStrike" kern="1200" cap="none" spc="0" normalizeH="0" baseline="0" noProof="0" dirty="0">
                <a:ln>
                  <a:noFill/>
                </a:ln>
                <a:solidFill>
                  <a:srgbClr val="00B050"/>
                </a:solidFill>
                <a:effectLst/>
                <a:uLnTx/>
                <a:uFillTx/>
                <a:ea typeface="+mn-ea"/>
                <a:cs typeface="+mn-cs"/>
              </a:rPr>
              <a:t>5 470 284,00 zł</a:t>
            </a:r>
            <a:endParaRPr lang="pl-PL" sz="1900" dirty="0">
              <a:solidFill>
                <a:srgbClr val="00B050"/>
              </a:solidFill>
            </a:endParaRPr>
          </a:p>
          <a:p>
            <a:pPr marR="0" lvl="0" defTabSz="457200" rtl="0" eaLnBrk="1" fontAlgn="auto" latinLnBrk="0" hangingPunct="1">
              <a:spcBef>
                <a:spcPts val="1000"/>
              </a:spcBef>
              <a:spcAft>
                <a:spcPts val="0"/>
              </a:spcAft>
              <a:buClr>
                <a:srgbClr val="90C226"/>
              </a:buClr>
              <a:buSzPct val="80000"/>
              <a:buFontTx/>
              <a:buChar char="-"/>
              <a:tabLst/>
              <a:defRPr/>
            </a:pPr>
            <a:r>
              <a:rPr kumimoji="0" lang="pl-PL" sz="1900" b="0" i="0" u="none" strike="noStrike" kern="1200" cap="none" spc="0" normalizeH="0" baseline="0" noProof="0" dirty="0">
                <a:ln>
                  <a:noFill/>
                </a:ln>
                <a:effectLst/>
                <a:uLnTx/>
                <a:uFillTx/>
                <a:ea typeface="+mn-ea"/>
                <a:cs typeface="+mn-cs"/>
              </a:rPr>
              <a:t>Poziom dofinansowania – 85% KK</a:t>
            </a:r>
          </a:p>
          <a:p>
            <a:pPr marL="0" marR="0" lvl="0" indent="0" defTabSz="457200" rtl="0" eaLnBrk="1" fontAlgn="auto" latinLnBrk="0" hangingPunct="1">
              <a:spcBef>
                <a:spcPts val="1000"/>
              </a:spcBef>
              <a:spcAft>
                <a:spcPts val="0"/>
              </a:spcAft>
              <a:buClr>
                <a:srgbClr val="90C226"/>
              </a:buClr>
              <a:buSzPct val="80000"/>
              <a:buNone/>
              <a:tabLst/>
              <a:defRPr/>
            </a:pPr>
            <a:r>
              <a:rPr kumimoji="0" lang="pl-PL" sz="1900" b="0" i="0" u="none" strike="noStrike" kern="1200" cap="none" spc="0" normalizeH="0" baseline="0" noProof="0" dirty="0">
                <a:ln>
                  <a:noFill/>
                </a:ln>
                <a:effectLst/>
                <a:uLnTx/>
                <a:uFillTx/>
                <a:ea typeface="+mn-ea"/>
                <a:cs typeface="+mn-cs"/>
              </a:rPr>
              <a:t>- Wnioskodawca- </a:t>
            </a:r>
            <a:r>
              <a:rPr kumimoji="0" lang="pl-PL" sz="1900" b="0" i="0" u="none" strike="noStrike" kern="1200" cap="none" spc="0" normalizeH="0" baseline="0" noProof="0" dirty="0">
                <a:ln>
                  <a:noFill/>
                </a:ln>
                <a:solidFill>
                  <a:srgbClr val="00B050"/>
                </a:solidFill>
                <a:effectLst/>
                <a:uLnTx/>
                <a:uFillTx/>
                <a:ea typeface="+mn-ea"/>
                <a:cs typeface="+mn-cs"/>
              </a:rPr>
              <a:t>JST</a:t>
            </a:r>
          </a:p>
          <a:p>
            <a:pPr marL="0" marR="0" lvl="0" indent="0" defTabSz="457200" rtl="0" eaLnBrk="1" fontAlgn="auto" latinLnBrk="0" hangingPunct="1">
              <a:spcBef>
                <a:spcPts val="1000"/>
              </a:spcBef>
              <a:spcAft>
                <a:spcPts val="0"/>
              </a:spcAft>
              <a:buClr>
                <a:srgbClr val="90C226"/>
              </a:buClr>
              <a:buSzPct val="80000"/>
              <a:buNone/>
              <a:tabLst/>
              <a:defRPr/>
            </a:pPr>
            <a:r>
              <a:rPr kumimoji="0" lang="pl-PL" sz="1900" b="0" i="0" u="none" strike="noStrike" kern="1200" cap="none" spc="0" normalizeH="0" baseline="0" noProof="0" dirty="0">
                <a:ln>
                  <a:noFill/>
                </a:ln>
                <a:effectLst/>
                <a:uLnTx/>
                <a:uFillTx/>
                <a:ea typeface="+mn-ea"/>
                <a:cs typeface="+mn-cs"/>
              </a:rPr>
              <a:t>- Sposób realizacji – konkurs</a:t>
            </a:r>
          </a:p>
          <a:p>
            <a:pPr marL="0" marR="0" lvl="0" indent="0" defTabSz="457200" rtl="0" eaLnBrk="1" fontAlgn="auto" latinLnBrk="0" hangingPunct="1">
              <a:spcBef>
                <a:spcPts val="1000"/>
              </a:spcBef>
              <a:spcAft>
                <a:spcPts val="0"/>
              </a:spcAft>
              <a:buClr>
                <a:srgbClr val="90C226"/>
              </a:buClr>
              <a:buSzPct val="80000"/>
              <a:buNone/>
              <a:tabLst/>
              <a:defRPr/>
            </a:pPr>
            <a:r>
              <a:rPr kumimoji="0" lang="pl-PL" sz="1900" b="0" i="0" u="none" strike="noStrike" kern="1200" cap="none" spc="0" normalizeH="0" baseline="0" noProof="0" dirty="0">
                <a:ln>
                  <a:noFill/>
                </a:ln>
                <a:effectLst/>
                <a:uLnTx/>
                <a:uFillTx/>
                <a:ea typeface="+mn-ea"/>
                <a:cs typeface="+mn-cs"/>
              </a:rPr>
              <a:t>- Wysokość wsparcia (na jedną operację) – od </a:t>
            </a:r>
            <a:r>
              <a:rPr kumimoji="0" lang="pl-PL" sz="1900" b="0" i="0" u="none" strike="noStrike" kern="1200" cap="none" spc="0" normalizeH="0" baseline="0" noProof="0" dirty="0">
                <a:ln>
                  <a:noFill/>
                </a:ln>
                <a:solidFill>
                  <a:srgbClr val="00B050"/>
                </a:solidFill>
                <a:effectLst/>
                <a:uLnTx/>
                <a:uFillTx/>
                <a:ea typeface="+mn-ea"/>
                <a:cs typeface="+mn-cs"/>
              </a:rPr>
              <a:t>350 000,00 zł</a:t>
            </a:r>
            <a:endParaRPr lang="pl-PL" sz="1900" dirty="0"/>
          </a:p>
        </p:txBody>
      </p:sp>
      <p:sp>
        <p:nvSpPr>
          <p:cNvPr id="2" name="pole tekstowe 1">
            <a:extLst>
              <a:ext uri="{FF2B5EF4-FFF2-40B4-BE49-F238E27FC236}">
                <a16:creationId xmlns:a16="http://schemas.microsoft.com/office/drawing/2014/main" id="{F3794CE3-0A4F-012F-18C7-57BBBF669101}"/>
              </a:ext>
            </a:extLst>
          </p:cNvPr>
          <p:cNvSpPr txBox="1"/>
          <p:nvPr/>
        </p:nvSpPr>
        <p:spPr>
          <a:xfrm>
            <a:off x="935429" y="512466"/>
            <a:ext cx="10483780" cy="1754326"/>
          </a:xfrm>
          <a:prstGeom prst="rect">
            <a:avLst/>
          </a:prstGeom>
          <a:noFill/>
        </p:spPr>
        <p:txBody>
          <a:bodyPr wrap="square" rtlCol="0">
            <a:spAutoFit/>
          </a:bodyPr>
          <a:lstStyle/>
          <a:p>
            <a:pPr marL="0" marR="0" lvl="0" indent="0" algn="l" defTabSz="457200" rtl="0" eaLnBrk="1" fontAlgn="auto" latinLnBrk="0" hangingPunct="1">
              <a:lnSpc>
                <a:spcPct val="90000"/>
              </a:lnSpc>
              <a:spcBef>
                <a:spcPts val="1000"/>
              </a:spcBef>
              <a:spcAft>
                <a:spcPts val="0"/>
              </a:spcAft>
              <a:buClr>
                <a:srgbClr val="90C226"/>
              </a:buClr>
              <a:buSzPct val="80000"/>
              <a:buFont typeface="Arial" panose="020B0604020202020204" pitchFamily="34" charset="0"/>
              <a:buNone/>
              <a:tabLst/>
              <a:defRPr/>
            </a:pPr>
            <a:r>
              <a:rPr kumimoji="0" lang="pl-PL" sz="4000" b="1" i="0" u="none" strike="noStrike" kern="1200" cap="none" spc="0" normalizeH="0" baseline="0" noProof="0" dirty="0">
                <a:ln>
                  <a:noFill/>
                </a:ln>
                <a:solidFill>
                  <a:srgbClr val="00B050"/>
                </a:solidFill>
                <a:effectLst/>
                <a:uLnTx/>
                <a:uFillTx/>
                <a:latin typeface="Times New Roman" panose="02020603050405020304" pitchFamily="18" charset="0"/>
                <a:ea typeface="+mn-ea"/>
                <a:cs typeface="Times New Roman" panose="02020603050405020304" pitchFamily="18" charset="0"/>
              </a:rPr>
              <a:t>1.5 Rozwój infrastruktury kultury oraz dbałość o dziedzictwo materialne i niematerialne (historyczne) obszaru - EFRR</a:t>
            </a:r>
          </a:p>
        </p:txBody>
      </p:sp>
    </p:spTree>
    <p:extLst>
      <p:ext uri="{BB962C8B-B14F-4D97-AF65-F5344CB8AC3E}">
        <p14:creationId xmlns:p14="http://schemas.microsoft.com/office/powerpoint/2010/main" val="17080939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7BE22D44-8403-A8DC-A994-4650405BA8CE}"/>
            </a:ext>
          </a:extLst>
        </p:cNvPr>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5C614D23-121F-7ACB-2658-2921EB81C580}"/>
              </a:ext>
            </a:extLst>
          </p:cNvPr>
          <p:cNvSpPr>
            <a:spLocks noGrp="1"/>
          </p:cNvSpPr>
          <p:nvPr>
            <p:ph idx="1"/>
          </p:nvPr>
        </p:nvSpPr>
        <p:spPr>
          <a:xfrm>
            <a:off x="935429" y="2266792"/>
            <a:ext cx="9688296" cy="4379697"/>
          </a:xfrm>
        </p:spPr>
        <p:txBody>
          <a:bodyPr anchor="t">
            <a:normAutofit/>
          </a:bodyPr>
          <a:lstStyle/>
          <a:p>
            <a:pPr marL="0" marR="0" lvl="0" indent="0" defTabSz="457200" rtl="0" eaLnBrk="1" fontAlgn="auto" latinLnBrk="0" hangingPunct="1">
              <a:spcBef>
                <a:spcPts val="1000"/>
              </a:spcBef>
              <a:spcAft>
                <a:spcPts val="0"/>
              </a:spcAft>
              <a:buClr>
                <a:srgbClr val="90C226"/>
              </a:buClr>
              <a:buSzPct val="80000"/>
              <a:buNone/>
              <a:tabLst/>
              <a:defRPr/>
            </a:pPr>
            <a:r>
              <a:rPr lang="pl-PL" sz="1800" dirty="0">
                <a:effectLst/>
                <a:latin typeface="Arial" panose="020B0604020202020204" pitchFamily="34" charset="0"/>
                <a:ea typeface="Calibri" panose="020F0502020204030204" pitchFamily="34" charset="0"/>
              </a:rPr>
              <a:t>Konieczność przeprowadzenia </a:t>
            </a:r>
            <a:r>
              <a:rPr lang="pl-PL" sz="1800" dirty="0">
                <a:solidFill>
                  <a:srgbClr val="00B050"/>
                </a:solidFill>
                <a:effectLst/>
                <a:latin typeface="Arial" panose="020B0604020202020204" pitchFamily="34" charset="0"/>
                <a:ea typeface="Calibri" panose="020F0502020204030204" pitchFamily="34" charset="0"/>
              </a:rPr>
              <a:t>analizy zapotrzebowania</a:t>
            </a:r>
            <a:r>
              <a:rPr lang="pl-PL" sz="1800" dirty="0">
                <a:effectLst/>
                <a:latin typeface="Arial" panose="020B0604020202020204" pitchFamily="34" charset="0"/>
                <a:ea typeface="Calibri" panose="020F0502020204030204" pitchFamily="34" charset="0"/>
              </a:rPr>
              <a:t>.</a:t>
            </a:r>
            <a:endParaRPr kumimoji="0" lang="pl-PL" sz="1900" i="0" u="none" strike="noStrike" kern="1200" cap="none" spc="0" normalizeH="0" baseline="0" noProof="0" dirty="0">
              <a:ln>
                <a:noFill/>
              </a:ln>
              <a:effectLst/>
              <a:uLnTx/>
              <a:uFillTx/>
              <a:latin typeface="Trebuchet MS" panose="020B0603020202020204"/>
              <a:ea typeface="+mn-ea"/>
              <a:cs typeface="+mn-cs"/>
            </a:endParaRPr>
          </a:p>
          <a:p>
            <a:pPr marL="0" lvl="0" indent="0">
              <a:lnSpc>
                <a:spcPct val="115000"/>
              </a:lnSpc>
              <a:spcBef>
                <a:spcPts val="600"/>
              </a:spcBef>
              <a:spcAft>
                <a:spcPts val="600"/>
              </a:spcAft>
              <a:buNone/>
            </a:pPr>
            <a:r>
              <a:rPr lang="pl-PL" sz="2000" dirty="0">
                <a:effectLst/>
                <a:ea typeface="Times New Roman" panose="02020603050405020304" pitchFamily="18" charset="0"/>
              </a:rPr>
              <a:t>Konieczność przygotowania </a:t>
            </a:r>
            <a:r>
              <a:rPr lang="pl-PL" sz="2000" dirty="0">
                <a:solidFill>
                  <a:srgbClr val="00B050"/>
                </a:solidFill>
                <a:ea typeface="Times New Roman" panose="02020603050405020304" pitchFamily="18" charset="0"/>
              </a:rPr>
              <a:t>Analizy finansowej zgodnie z formularzem UM.</a:t>
            </a:r>
          </a:p>
          <a:p>
            <a:pPr marL="0" indent="0">
              <a:lnSpc>
                <a:spcPct val="115000"/>
              </a:lnSpc>
              <a:spcAft>
                <a:spcPts val="300"/>
              </a:spcAft>
              <a:buNone/>
            </a:pPr>
            <a:r>
              <a:rPr lang="pl-PL" sz="2000" dirty="0">
                <a:effectLst/>
                <a:ea typeface="Calibri" panose="020F0502020204030204" pitchFamily="34" charset="0"/>
                <a:cs typeface="Times New Roman" panose="02020603050405020304" pitchFamily="18" charset="0"/>
              </a:rPr>
              <a:t>Weryfikowane będą ustalone w analizie finansowej wartości wskaźników efektywności finansowej projektu.</a:t>
            </a:r>
          </a:p>
          <a:p>
            <a:pPr marL="0" indent="0">
              <a:buNone/>
            </a:pPr>
            <a:r>
              <a:rPr lang="pl-PL" sz="2000" dirty="0">
                <a:effectLst/>
                <a:ea typeface="Calibri" panose="020F0502020204030204" pitchFamily="34" charset="0"/>
              </a:rPr>
              <a:t>Kryterium uznaje się za spełnione jeśli wskaźnik FNPV/K (finansowa bieżąca wartość netto kapitału) ze wsparciem unijnym będzie mieć wartość ujemną lub równą zeru, natomiast finansowa stopa zwrotu FRR(K) (finansowa wewnętrzna stopa zwrotu z kapitału) będzie niższa lub równa stopie dyskontowej użytej w analizie finansowej. Dopuszcza się odstępstwo od tej zasady w postaci nieujemnej wartości FNPV (finansowa bieżąca wartość netto) w sytuacji, gdy wynika to ze specyfiki projektu, tj. dotyczy sytuacji znacznego poziomu ryzyka związanego z wysokim poziomem innowacyjności lub w projektach dotyczących podniesienia efektywności energetycznej budynków jeśli generują oszczędności kosztów operacyjnych.</a:t>
            </a:r>
            <a:endParaRPr lang="pl-PL" sz="2000" dirty="0">
              <a:solidFill>
                <a:srgbClr val="00B050"/>
              </a:solidFill>
              <a:effectLst/>
              <a:ea typeface="Times New Roman" panose="02020603050405020304" pitchFamily="18" charset="0"/>
            </a:endParaRPr>
          </a:p>
          <a:p>
            <a:endParaRPr lang="pl-PL" sz="1900" dirty="0"/>
          </a:p>
        </p:txBody>
      </p:sp>
      <p:sp>
        <p:nvSpPr>
          <p:cNvPr id="2" name="pole tekstowe 1">
            <a:extLst>
              <a:ext uri="{FF2B5EF4-FFF2-40B4-BE49-F238E27FC236}">
                <a16:creationId xmlns:a16="http://schemas.microsoft.com/office/drawing/2014/main" id="{B8CACD89-AE7E-A6D2-D43E-61CA6FF0D024}"/>
              </a:ext>
            </a:extLst>
          </p:cNvPr>
          <p:cNvSpPr txBox="1"/>
          <p:nvPr/>
        </p:nvSpPr>
        <p:spPr>
          <a:xfrm>
            <a:off x="935429" y="512466"/>
            <a:ext cx="10483780" cy="1754326"/>
          </a:xfrm>
          <a:prstGeom prst="rect">
            <a:avLst/>
          </a:prstGeom>
          <a:noFill/>
        </p:spPr>
        <p:txBody>
          <a:bodyPr wrap="square" rtlCol="0">
            <a:spAutoFit/>
          </a:bodyPr>
          <a:lstStyle/>
          <a:p>
            <a:pPr marL="0" marR="0" lvl="0" indent="0" algn="l" defTabSz="457200" rtl="0" eaLnBrk="1" fontAlgn="auto" latinLnBrk="0" hangingPunct="1">
              <a:lnSpc>
                <a:spcPct val="90000"/>
              </a:lnSpc>
              <a:spcBef>
                <a:spcPts val="1000"/>
              </a:spcBef>
              <a:spcAft>
                <a:spcPts val="0"/>
              </a:spcAft>
              <a:buClr>
                <a:srgbClr val="90C226"/>
              </a:buClr>
              <a:buSzPct val="80000"/>
              <a:buFont typeface="Arial" panose="020B0604020202020204" pitchFamily="34" charset="0"/>
              <a:buNone/>
              <a:tabLst/>
              <a:defRPr/>
            </a:pPr>
            <a:r>
              <a:rPr kumimoji="0" lang="pl-PL" sz="4000" b="1" i="0" u="none" strike="noStrike" kern="1200" cap="none" spc="0" normalizeH="0" baseline="0" noProof="0" dirty="0">
                <a:ln>
                  <a:noFill/>
                </a:ln>
                <a:solidFill>
                  <a:srgbClr val="00B050"/>
                </a:solidFill>
                <a:effectLst/>
                <a:uLnTx/>
                <a:uFillTx/>
                <a:latin typeface="Times New Roman" panose="02020603050405020304" pitchFamily="18" charset="0"/>
                <a:ea typeface="+mn-ea"/>
                <a:cs typeface="Times New Roman" panose="02020603050405020304" pitchFamily="18" charset="0"/>
              </a:rPr>
              <a:t>1.5 Rozwój infrastruktury kultury oraz dbałość o dziedzictwo materialne i niematerialne (historyczne) obszaru - EFRR</a:t>
            </a:r>
          </a:p>
        </p:txBody>
      </p:sp>
    </p:spTree>
    <p:extLst>
      <p:ext uri="{BB962C8B-B14F-4D97-AF65-F5344CB8AC3E}">
        <p14:creationId xmlns:p14="http://schemas.microsoft.com/office/powerpoint/2010/main" val="14400632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1821CF90-787F-B0C5-F8EF-A23C698C3785}"/>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AEA979CA-EE0B-76BC-CA8F-949ED1F37641}"/>
              </a:ext>
            </a:extLst>
          </p:cNvPr>
          <p:cNvSpPr>
            <a:spLocks noGrp="1"/>
          </p:cNvSpPr>
          <p:nvPr>
            <p:ph type="title"/>
          </p:nvPr>
        </p:nvSpPr>
        <p:spPr>
          <a:xfrm>
            <a:off x="607236" y="134471"/>
            <a:ext cx="10510575" cy="1149908"/>
          </a:xfrm>
        </p:spPr>
        <p:txBody>
          <a:bodyPr anchor="b">
            <a:noAutofit/>
          </a:bodyPr>
          <a:lstStyle/>
          <a:p>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1.</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6</a:t>
            </a:r>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 </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Rozwój oferty turystycznej na obszarze LGD ZPT- EFRR</a:t>
            </a:r>
            <a:endParaRPr lang="pl-PL" sz="4000" b="1" dirty="0">
              <a:solidFill>
                <a:srgbClr val="7030A0"/>
              </a:solidFill>
            </a:endParaRPr>
          </a:p>
        </p:txBody>
      </p:sp>
      <p:sp>
        <p:nvSpPr>
          <p:cNvPr id="3" name="Symbol zastępczy zawartości 2">
            <a:extLst>
              <a:ext uri="{FF2B5EF4-FFF2-40B4-BE49-F238E27FC236}">
                <a16:creationId xmlns:a16="http://schemas.microsoft.com/office/drawing/2014/main" id="{EB76EB00-1782-3211-FB22-CDEFC76345D7}"/>
              </a:ext>
            </a:extLst>
          </p:cNvPr>
          <p:cNvSpPr>
            <a:spLocks noGrp="1"/>
          </p:cNvSpPr>
          <p:nvPr>
            <p:ph idx="1"/>
          </p:nvPr>
        </p:nvSpPr>
        <p:spPr>
          <a:xfrm>
            <a:off x="714366" y="1524000"/>
            <a:ext cx="9688296" cy="5199529"/>
          </a:xfrm>
        </p:spPr>
        <p:txBody>
          <a:bodyPr anchor="t">
            <a:normAutofit/>
          </a:bodyPr>
          <a:lstStyle/>
          <a:p>
            <a:pPr marL="0" lvl="0" indent="0">
              <a:lnSpc>
                <a:spcPct val="115000"/>
              </a:lnSpc>
              <a:spcBef>
                <a:spcPts val="600"/>
              </a:spcBef>
              <a:spcAft>
                <a:spcPts val="600"/>
              </a:spcAft>
              <a:buNone/>
            </a:pPr>
            <a:r>
              <a:rPr lang="pl-PL" sz="1800" u="none" strike="noStrike" dirty="0">
                <a:solidFill>
                  <a:srgbClr val="00000A"/>
                </a:solidFill>
                <a:effectLst/>
                <a:ea typeface="Times New Roman" panose="02020603050405020304" pitchFamily="18" charset="0"/>
              </a:rPr>
              <a:t>W ramach naboru planowane jest wsparcie działań przyczyniających się do rozwoju oferty turystycznej. Możliwe będzie tworzenie produktów turystycznych bazujących na potencjałach oraz walorach kulturowych i przyrodniczych danego obszaru. Wspierana będzie infrastruktura do potrzeb zrównoważonej turystyki i stworzenia ponadlokalnej oferty turystycznej tematycznie zintegrowanej</a:t>
            </a:r>
            <a:r>
              <a:rPr lang="pl-PL" sz="1800" u="none" strike="noStrike" dirty="0">
                <a:solidFill>
                  <a:srgbClr val="00000A"/>
                </a:solidFill>
                <a:ea typeface="Times New Roman" panose="02020603050405020304" pitchFamily="18" charset="0"/>
              </a:rPr>
              <a:t>. </a:t>
            </a:r>
          </a:p>
          <a:p>
            <a:pPr marL="0" lvl="0" indent="0">
              <a:lnSpc>
                <a:spcPct val="115000"/>
              </a:lnSpc>
              <a:spcBef>
                <a:spcPts val="600"/>
              </a:spcBef>
              <a:spcAft>
                <a:spcPts val="600"/>
              </a:spcAft>
              <a:buNone/>
            </a:pPr>
            <a:r>
              <a:rPr lang="pl-PL" sz="1800" dirty="0">
                <a:effectLst/>
                <a:ea typeface="Times New Roman" panose="02020603050405020304" pitchFamily="18" charset="0"/>
              </a:rPr>
              <a:t>Zakresem jest budowa, rozbudowa, przebudowa, remont (z zastrzeżeniem, że wszystkie prace związane będą z realizacją wydatków inwestycyjnych a nie dotyczą wydatków bieżących) kompleksowych wielofunkcyjnych: obiektów turystycznych oraz stref aktywności turystycznej skoncentrowanych wokół atrakcji turystycznych np.: tężnie, platformy i wieże widokowe, miejsca obserwacyjne, ścianki wspinaczkowe, amfiteatry plenerowe, jako element projektu mała architektura (np. ławki, stoły, paleniska, grille, wiaty, </a:t>
            </a:r>
            <a:r>
              <a:rPr lang="pl-PL" sz="1800" dirty="0" err="1">
                <a:effectLst/>
                <a:ea typeface="Times New Roman" panose="02020603050405020304" pitchFamily="18" charset="0"/>
              </a:rPr>
              <a:t>infokioski</a:t>
            </a:r>
            <a:r>
              <a:rPr lang="pl-PL" sz="1800" dirty="0">
                <a:effectLst/>
                <a:ea typeface="Times New Roman" panose="02020603050405020304" pitchFamily="18" charset="0"/>
              </a:rPr>
              <a:t> itp.). Budowa, rozbudowa, przebudowa, remont infrastruktury turystycznej przy zbiornikach wodnych, ciekach naturalnych, wyrobiskach po żwirowych wraz z tworzeniem miejsc wypoczynku na tych obszarach oraz ich zagospodarowaniem w celach turystycznych m.in. poprzez tworzenie kąpielisk wraz z elementami infrastruktury turystycznej np. podesty, plaże, boiska do sportów plażowych. /R/</a:t>
            </a:r>
          </a:p>
          <a:p>
            <a:pPr marL="0" indent="0">
              <a:buNone/>
            </a:pPr>
            <a:endParaRPr lang="pl-PL" sz="200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1000"/>
              </a:spcBef>
              <a:spcAft>
                <a:spcPts val="0"/>
              </a:spcAft>
              <a:buClr>
                <a:srgbClr val="90C226"/>
              </a:buClr>
              <a:buSzPct val="80000"/>
              <a:buFont typeface="Wingdings 3" charset="2"/>
              <a:buNone/>
              <a:tabLst/>
              <a:defRPr/>
            </a:pPr>
            <a:endParaRPr lang="pl-PL" sz="2000" dirty="0"/>
          </a:p>
        </p:txBody>
      </p:sp>
    </p:spTree>
    <p:extLst>
      <p:ext uri="{BB962C8B-B14F-4D97-AF65-F5344CB8AC3E}">
        <p14:creationId xmlns:p14="http://schemas.microsoft.com/office/powerpoint/2010/main" val="117903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256B82EB-7490-CD93-3FED-6E3365BE6B7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4E5627C0-7510-CB0B-DB9A-F7B46FF728E0}"/>
              </a:ext>
            </a:extLst>
          </p:cNvPr>
          <p:cNvSpPr>
            <a:spLocks noGrp="1"/>
          </p:cNvSpPr>
          <p:nvPr>
            <p:ph type="title"/>
          </p:nvPr>
        </p:nvSpPr>
        <p:spPr>
          <a:xfrm>
            <a:off x="607236" y="134471"/>
            <a:ext cx="10510575" cy="1149908"/>
          </a:xfrm>
        </p:spPr>
        <p:txBody>
          <a:bodyPr anchor="b">
            <a:noAutofit/>
          </a:bodyPr>
          <a:lstStyle/>
          <a:p>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1.</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6</a:t>
            </a:r>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 </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Rozwój oferty turystycznej na obszarze LGD ZPT- EFRR</a:t>
            </a:r>
            <a:endParaRPr lang="pl-PL" sz="4000" b="1" dirty="0">
              <a:solidFill>
                <a:srgbClr val="7030A0"/>
              </a:solidFill>
            </a:endParaRPr>
          </a:p>
        </p:txBody>
      </p:sp>
      <p:sp>
        <p:nvSpPr>
          <p:cNvPr id="3" name="Symbol zastępczy zawartości 2">
            <a:extLst>
              <a:ext uri="{FF2B5EF4-FFF2-40B4-BE49-F238E27FC236}">
                <a16:creationId xmlns:a16="http://schemas.microsoft.com/office/drawing/2014/main" id="{91E2370D-549C-1A84-BC13-1316A43ED478}"/>
              </a:ext>
            </a:extLst>
          </p:cNvPr>
          <p:cNvSpPr>
            <a:spLocks noGrp="1"/>
          </p:cNvSpPr>
          <p:nvPr>
            <p:ph idx="1"/>
          </p:nvPr>
        </p:nvSpPr>
        <p:spPr>
          <a:xfrm>
            <a:off x="714366" y="1524000"/>
            <a:ext cx="9688296" cy="5199529"/>
          </a:xfrm>
        </p:spPr>
        <p:txBody>
          <a:bodyPr anchor="t">
            <a:normAutofit/>
          </a:bodyPr>
          <a:lstStyle/>
          <a:p>
            <a:pPr marL="0" lvl="0" indent="0">
              <a:lnSpc>
                <a:spcPct val="100000"/>
              </a:lnSpc>
              <a:spcBef>
                <a:spcPts val="0"/>
              </a:spcBef>
              <a:buNone/>
            </a:pPr>
            <a:r>
              <a:rPr lang="pl-PL" sz="1800" dirty="0">
                <a:effectLst/>
                <a:latin typeface="Arial" panose="020B0604020202020204" pitchFamily="34" charset="0"/>
                <a:ea typeface="Times New Roman" panose="02020603050405020304" pitchFamily="18" charset="0"/>
              </a:rPr>
              <a:t>W ramach szerszego projektu możliwe będzie przygotowanie i uzbrojenie terenów, na których zlokalizowane będą ogólnodostępne obiekty i infrastruktura turystyczna w tym np. infrastruktura wodno-kanalizacyjna oraz dostosowanie obiektów turystycznych, szlaków do potrzeb osób z niepełnosprawnościami.</a:t>
            </a:r>
          </a:p>
          <a:p>
            <a:pPr marL="342900" lvl="0" indent="-342900">
              <a:lnSpc>
                <a:spcPct val="100000"/>
              </a:lnSpc>
              <a:spcBef>
                <a:spcPts val="0"/>
              </a:spcBef>
              <a:buFont typeface="+mj-lt"/>
              <a:buAutoNum type="arabicPeriod"/>
            </a:pPr>
            <a:r>
              <a:rPr lang="pl-PL" sz="1800" u="none" strike="noStrike" dirty="0">
                <a:solidFill>
                  <a:srgbClr val="00000A"/>
                </a:solidFill>
                <a:effectLst/>
                <a:latin typeface="Arial" panose="020B0604020202020204" pitchFamily="34" charset="0"/>
                <a:ea typeface="Times New Roman" panose="02020603050405020304" pitchFamily="18" charset="0"/>
              </a:rPr>
              <a:t>Warunki wsparcia projektów:</a:t>
            </a:r>
            <a:endParaRPr lang="pl-PL" sz="1800" u="none" strike="noStrike" dirty="0">
              <a:solidFill>
                <a:srgbClr val="00000A"/>
              </a:solidFill>
              <a:effectLst/>
              <a:latin typeface="Times New Roman" panose="02020603050405020304" pitchFamily="18" charset="0"/>
              <a:ea typeface="Times New Roman" panose="02020603050405020304" pitchFamily="18" charset="0"/>
            </a:endParaRPr>
          </a:p>
          <a:p>
            <a:pPr marL="342900" lvl="0" indent="-342900">
              <a:lnSpc>
                <a:spcPct val="100000"/>
              </a:lnSpc>
              <a:spcBef>
                <a:spcPts val="0"/>
              </a:spcBef>
              <a:buFont typeface="+mj-lt"/>
              <a:buAutoNum type="arabicParenR"/>
            </a:pPr>
            <a:r>
              <a:rPr lang="pl-PL" sz="1800" dirty="0">
                <a:solidFill>
                  <a:srgbClr val="00000A"/>
                </a:solidFill>
                <a:effectLst/>
                <a:latin typeface="Arial" panose="020B0604020202020204" pitchFamily="34" charset="0"/>
                <a:ea typeface="Times New Roman" panose="02020603050405020304" pitchFamily="18" charset="0"/>
              </a:rPr>
              <a:t>Preferowane jest wykorzystanie infrastruktury istniejącej, natomiast budowa nowych budynków jest dozwolona tylko w wyjątkowych, uzasadnionych przypadkach.</a:t>
            </a:r>
            <a:endParaRPr lang="pl-PL" sz="1800" dirty="0">
              <a:solidFill>
                <a:srgbClr val="00000A"/>
              </a:solidFill>
              <a:effectLst/>
              <a:latin typeface="Times New Roman" panose="02020603050405020304" pitchFamily="18" charset="0"/>
              <a:ea typeface="Times New Roman" panose="02020603050405020304" pitchFamily="18" charset="0"/>
            </a:endParaRPr>
          </a:p>
          <a:p>
            <a:pPr marL="342900" lvl="0" indent="-342900">
              <a:lnSpc>
                <a:spcPct val="100000"/>
              </a:lnSpc>
              <a:spcBef>
                <a:spcPts val="0"/>
              </a:spcBef>
              <a:buFont typeface="+mj-lt"/>
              <a:buAutoNum type="arabicParenR"/>
            </a:pPr>
            <a:r>
              <a:rPr lang="pl-PL" sz="1800" dirty="0">
                <a:solidFill>
                  <a:srgbClr val="00000A"/>
                </a:solidFill>
                <a:effectLst/>
                <a:latin typeface="Arial" panose="020B0604020202020204" pitchFamily="34" charset="0"/>
                <a:ea typeface="Times New Roman" panose="02020603050405020304" pitchFamily="18" charset="0"/>
              </a:rPr>
              <a:t>Obiekty/infrastruktura realizowana w ramach działania muszą być ogólnodostępne.</a:t>
            </a:r>
            <a:endParaRPr lang="pl-PL" sz="1800" dirty="0">
              <a:solidFill>
                <a:srgbClr val="00000A"/>
              </a:solidFill>
              <a:effectLst/>
              <a:latin typeface="Times New Roman" panose="02020603050405020304" pitchFamily="18" charset="0"/>
              <a:ea typeface="Times New Roman" panose="02020603050405020304" pitchFamily="18" charset="0"/>
            </a:endParaRPr>
          </a:p>
          <a:p>
            <a:pPr marL="342900" lvl="0" indent="-342900">
              <a:lnSpc>
                <a:spcPct val="100000"/>
              </a:lnSpc>
              <a:spcBef>
                <a:spcPts val="0"/>
              </a:spcBef>
              <a:buFont typeface="+mj-lt"/>
              <a:buAutoNum type="arabicParenR"/>
            </a:pPr>
            <a:r>
              <a:rPr lang="pl-PL" sz="1800" dirty="0">
                <a:solidFill>
                  <a:srgbClr val="00000A"/>
                </a:solidFill>
                <a:effectLst/>
                <a:latin typeface="Arial" panose="020B0604020202020204" pitchFamily="34" charset="0"/>
                <a:ea typeface="Times New Roman" panose="02020603050405020304" pitchFamily="18" charset="0"/>
              </a:rPr>
              <a:t>Projekt nie może generować dochodu i musi być pożądany z punktu widzenia lokalnej społeczności lub realizowany głównie przez instytucje publiczne.</a:t>
            </a:r>
          </a:p>
          <a:p>
            <a:pPr marL="0" indent="0">
              <a:lnSpc>
                <a:spcPct val="100000"/>
              </a:lnSpc>
              <a:spcBef>
                <a:spcPts val="0"/>
              </a:spcBef>
              <a:buNone/>
            </a:pPr>
            <a:r>
              <a:rPr lang="pl-PL" sz="1800" dirty="0">
                <a:solidFill>
                  <a:srgbClr val="00000A"/>
                </a:solidFill>
                <a:effectLst/>
                <a:latin typeface="Arial" panose="020B0604020202020204" pitchFamily="34" charset="0"/>
                <a:ea typeface="Times New Roman" panose="02020603050405020304" pitchFamily="18" charset="0"/>
              </a:rPr>
              <a:t>Działania w zakresie promocji są możliwe tylko w niewielkim zakresie i stanowią element projektu.</a:t>
            </a:r>
            <a:endParaRPr lang="pl-PL" sz="1800" dirty="0">
              <a:solidFill>
                <a:srgbClr val="00000A"/>
              </a:solidFill>
              <a:effectLst/>
              <a:latin typeface="Times New Roman" panose="02020603050405020304" pitchFamily="18" charset="0"/>
              <a:ea typeface="Times New Roman" panose="02020603050405020304" pitchFamily="18" charset="0"/>
            </a:endParaRPr>
          </a:p>
          <a:p>
            <a:pPr marL="0" lvl="0" indent="0">
              <a:lnSpc>
                <a:spcPct val="100000"/>
              </a:lnSpc>
              <a:spcBef>
                <a:spcPts val="0"/>
              </a:spcBef>
              <a:buNone/>
            </a:pPr>
            <a:endParaRPr lang="pl-PL" sz="1800" dirty="0">
              <a:solidFill>
                <a:srgbClr val="00000A"/>
              </a:solidFill>
              <a:effectLst/>
              <a:latin typeface="Times New Roman" panose="02020603050405020304" pitchFamily="18" charset="0"/>
              <a:ea typeface="Times New Roman" panose="02020603050405020304" pitchFamily="18" charset="0"/>
            </a:endParaRPr>
          </a:p>
          <a:p>
            <a:pPr marL="0" lvl="0" indent="0">
              <a:lnSpc>
                <a:spcPct val="115000"/>
              </a:lnSpc>
              <a:spcBef>
                <a:spcPts val="600"/>
              </a:spcBef>
              <a:spcAft>
                <a:spcPts val="600"/>
              </a:spcAft>
              <a:buNone/>
            </a:pPr>
            <a:r>
              <a:rPr lang="pl-PL" sz="1800" dirty="0">
                <a:effectLst/>
                <a:ea typeface="Times New Roman" panose="02020603050405020304" pitchFamily="18" charset="0"/>
              </a:rPr>
              <a:t>/R/</a:t>
            </a:r>
          </a:p>
          <a:p>
            <a:pPr marL="0" indent="0">
              <a:buNone/>
            </a:pPr>
            <a:endParaRPr lang="pl-PL" sz="200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1000"/>
              </a:spcBef>
              <a:spcAft>
                <a:spcPts val="0"/>
              </a:spcAft>
              <a:buClr>
                <a:srgbClr val="90C226"/>
              </a:buClr>
              <a:buSzPct val="80000"/>
              <a:buFont typeface="Wingdings 3" charset="2"/>
              <a:buNone/>
              <a:tabLst/>
              <a:defRPr/>
            </a:pPr>
            <a:endParaRPr lang="pl-PL" sz="2000" dirty="0"/>
          </a:p>
        </p:txBody>
      </p:sp>
    </p:spTree>
    <p:extLst>
      <p:ext uri="{BB962C8B-B14F-4D97-AF65-F5344CB8AC3E}">
        <p14:creationId xmlns:p14="http://schemas.microsoft.com/office/powerpoint/2010/main" val="36961394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6EB5A147-578D-DA83-CF77-17A8D7A6AB4A}"/>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79FD589-9FAC-ED8B-EE6E-AAC048747E10}"/>
              </a:ext>
            </a:extLst>
          </p:cNvPr>
          <p:cNvSpPr>
            <a:spLocks noGrp="1"/>
          </p:cNvSpPr>
          <p:nvPr>
            <p:ph type="title"/>
          </p:nvPr>
        </p:nvSpPr>
        <p:spPr>
          <a:xfrm>
            <a:off x="607236" y="134471"/>
            <a:ext cx="10510575" cy="1149908"/>
          </a:xfrm>
        </p:spPr>
        <p:txBody>
          <a:bodyPr anchor="b">
            <a:noAutofit/>
          </a:bodyPr>
          <a:lstStyle/>
          <a:p>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1.</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6</a:t>
            </a:r>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 </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Rozwój oferty turystycznej na obszarze LGD ZPT- EFRR</a:t>
            </a:r>
            <a:endParaRPr lang="pl-PL" sz="4000" b="1" dirty="0">
              <a:solidFill>
                <a:srgbClr val="7030A0"/>
              </a:solidFill>
            </a:endParaRPr>
          </a:p>
        </p:txBody>
      </p:sp>
      <p:sp>
        <p:nvSpPr>
          <p:cNvPr id="3" name="Symbol zastępczy zawartości 2">
            <a:extLst>
              <a:ext uri="{FF2B5EF4-FFF2-40B4-BE49-F238E27FC236}">
                <a16:creationId xmlns:a16="http://schemas.microsoft.com/office/drawing/2014/main" id="{E30EA26A-543E-6326-198E-D3D135753C6A}"/>
              </a:ext>
            </a:extLst>
          </p:cNvPr>
          <p:cNvSpPr>
            <a:spLocks noGrp="1"/>
          </p:cNvSpPr>
          <p:nvPr>
            <p:ph idx="1"/>
          </p:nvPr>
        </p:nvSpPr>
        <p:spPr>
          <a:xfrm>
            <a:off x="714366" y="1524000"/>
            <a:ext cx="9688296" cy="5199529"/>
          </a:xfrm>
        </p:spPr>
        <p:txBody>
          <a:bodyPr anchor="t">
            <a:normAutofit/>
          </a:bodyPr>
          <a:lstStyle/>
          <a:p>
            <a:pPr marL="0" lvl="0" indent="0">
              <a:lnSpc>
                <a:spcPct val="115000"/>
              </a:lnSpc>
              <a:spcAft>
                <a:spcPts val="600"/>
              </a:spcAft>
              <a:buNone/>
            </a:pPr>
            <a:r>
              <a:rPr lang="pl-PL" sz="2400" u="none" strike="noStrike" dirty="0">
                <a:solidFill>
                  <a:srgbClr val="00000A"/>
                </a:solidFill>
                <a:effectLst/>
                <a:ea typeface="Times New Roman" panose="02020603050405020304" pitchFamily="18" charset="0"/>
              </a:rPr>
              <a:t>Zgodnie z rekomendacjami zawartymi w raporcie ETO z grudnia 2021 r. wsparcie finansowe z EFRR powinno być skierowane na projekty turystyczne które są:</a:t>
            </a:r>
          </a:p>
          <a:p>
            <a:pPr marL="342900" lvl="0" indent="-342900">
              <a:lnSpc>
                <a:spcPct val="115000"/>
              </a:lnSpc>
              <a:spcAft>
                <a:spcPts val="600"/>
              </a:spcAft>
              <a:buFont typeface="+mj-lt"/>
              <a:buAutoNum type="arabicParenR"/>
            </a:pPr>
            <a:r>
              <a:rPr lang="pl-PL" sz="2400" dirty="0">
                <a:solidFill>
                  <a:srgbClr val="00000A"/>
                </a:solidFill>
                <a:effectLst/>
                <a:ea typeface="Times New Roman" panose="02020603050405020304" pitchFamily="18" charset="0"/>
              </a:rPr>
              <a:t>wspierane odpowiednią analizą popytu i oceną potrzeb w celu ograniczenia ryzyka nieefektywności,</a:t>
            </a:r>
          </a:p>
          <a:p>
            <a:pPr marL="342900" lvl="0" indent="-342900">
              <a:lnSpc>
                <a:spcPct val="115000"/>
              </a:lnSpc>
              <a:spcAft>
                <a:spcPts val="600"/>
              </a:spcAft>
              <a:buFont typeface="+mj-lt"/>
              <a:buAutoNum type="arabicParenR"/>
            </a:pPr>
            <a:r>
              <a:rPr lang="pl-PL" sz="2400" dirty="0">
                <a:solidFill>
                  <a:srgbClr val="00000A"/>
                </a:solidFill>
                <a:effectLst/>
                <a:ea typeface="Times New Roman" panose="02020603050405020304" pitchFamily="18" charset="0"/>
              </a:rPr>
              <a:t>skoordynowane z projektami w sąsiednich obszarach, unikając nakładania się i konkurowania,</a:t>
            </a:r>
          </a:p>
          <a:p>
            <a:pPr marL="342900" lvl="0" indent="-342900">
              <a:lnSpc>
                <a:spcPct val="115000"/>
              </a:lnSpc>
              <a:spcAft>
                <a:spcPts val="600"/>
              </a:spcAft>
              <a:buFont typeface="+mj-lt"/>
              <a:buAutoNum type="arabicParenR"/>
            </a:pPr>
            <a:r>
              <a:rPr lang="pl-PL" sz="2400" dirty="0">
                <a:solidFill>
                  <a:srgbClr val="00000A"/>
                </a:solidFill>
                <a:effectLst/>
                <a:ea typeface="Times New Roman" panose="02020603050405020304" pitchFamily="18" charset="0"/>
              </a:rPr>
              <a:t>mają wpływ na stymulowanie aktywności turystycznej w regionie, wykraczający poza sam projekt,</a:t>
            </a:r>
            <a:r>
              <a:rPr lang="pl-PL" sz="2400" dirty="0">
                <a:solidFill>
                  <a:srgbClr val="00000A"/>
                </a:solidFill>
                <a:ea typeface="Times New Roman" panose="02020603050405020304" pitchFamily="18" charset="0"/>
              </a:rPr>
              <a:t> </a:t>
            </a:r>
            <a:r>
              <a:rPr lang="pl-PL" sz="2400" dirty="0">
                <a:effectLst/>
                <a:ea typeface="Times New Roman" panose="02020603050405020304" pitchFamily="18" charset="0"/>
              </a:rPr>
              <a:t>są trwałe i będą utrzymywane po ich zakończeniu.</a:t>
            </a:r>
            <a:r>
              <a:rPr lang="pl-PL" sz="2400" dirty="0">
                <a:solidFill>
                  <a:srgbClr val="00000A"/>
                </a:solidFill>
                <a:ea typeface="Times New Roman" panose="02020603050405020304" pitchFamily="18" charset="0"/>
              </a:rPr>
              <a:t> </a:t>
            </a:r>
            <a:r>
              <a:rPr lang="pl-PL" sz="2400" dirty="0">
                <a:effectLst/>
                <a:ea typeface="Times New Roman" panose="02020603050405020304" pitchFamily="18" charset="0"/>
              </a:rPr>
              <a:t>/R/</a:t>
            </a:r>
          </a:p>
          <a:p>
            <a:pPr marL="0" indent="0">
              <a:buNone/>
            </a:pPr>
            <a:endParaRPr lang="pl-PL" sz="200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1000"/>
              </a:spcBef>
              <a:spcAft>
                <a:spcPts val="0"/>
              </a:spcAft>
              <a:buClr>
                <a:srgbClr val="90C226"/>
              </a:buClr>
              <a:buSzPct val="80000"/>
              <a:buFont typeface="Wingdings 3" charset="2"/>
              <a:buNone/>
              <a:tabLst/>
              <a:defRPr/>
            </a:pPr>
            <a:endParaRPr lang="pl-PL" sz="2000" dirty="0"/>
          </a:p>
        </p:txBody>
      </p:sp>
    </p:spTree>
    <p:extLst>
      <p:ext uri="{BB962C8B-B14F-4D97-AF65-F5344CB8AC3E}">
        <p14:creationId xmlns:p14="http://schemas.microsoft.com/office/powerpoint/2010/main" val="2851074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903614D2-7CB3-8A8B-D32B-F19C8E075C2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52EE62A-F46B-77AE-BC04-BCC508A694B1}"/>
              </a:ext>
            </a:extLst>
          </p:cNvPr>
          <p:cNvSpPr>
            <a:spLocks noGrp="1"/>
          </p:cNvSpPr>
          <p:nvPr>
            <p:ph type="title"/>
          </p:nvPr>
        </p:nvSpPr>
        <p:spPr>
          <a:xfrm>
            <a:off x="607236" y="134471"/>
            <a:ext cx="10510575" cy="1149908"/>
          </a:xfrm>
        </p:spPr>
        <p:txBody>
          <a:bodyPr anchor="b">
            <a:noAutofit/>
          </a:bodyPr>
          <a:lstStyle/>
          <a:p>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1.</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6</a:t>
            </a:r>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 </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Rozwój oferty turystycznej na obszarze LGD ZPT- EFRR</a:t>
            </a:r>
            <a:endParaRPr lang="pl-PL" sz="4000" b="1" dirty="0">
              <a:solidFill>
                <a:srgbClr val="7030A0"/>
              </a:solidFill>
            </a:endParaRPr>
          </a:p>
        </p:txBody>
      </p:sp>
      <p:sp>
        <p:nvSpPr>
          <p:cNvPr id="3" name="Symbol zastępczy zawartości 2">
            <a:extLst>
              <a:ext uri="{FF2B5EF4-FFF2-40B4-BE49-F238E27FC236}">
                <a16:creationId xmlns:a16="http://schemas.microsoft.com/office/drawing/2014/main" id="{DE65F4F9-5475-A731-A5BE-9AB78F6FE5B8}"/>
              </a:ext>
            </a:extLst>
          </p:cNvPr>
          <p:cNvSpPr>
            <a:spLocks noGrp="1"/>
          </p:cNvSpPr>
          <p:nvPr>
            <p:ph idx="1"/>
          </p:nvPr>
        </p:nvSpPr>
        <p:spPr>
          <a:xfrm>
            <a:off x="714366" y="1524000"/>
            <a:ext cx="9688296" cy="5199529"/>
          </a:xfrm>
        </p:spPr>
        <p:txBody>
          <a:bodyPr anchor="t">
            <a:normAutofit/>
          </a:bodyPr>
          <a:lstStyle/>
          <a:p>
            <a:pPr marL="0" lvl="0" indent="0">
              <a:lnSpc>
                <a:spcPct val="115000"/>
              </a:lnSpc>
              <a:spcAft>
                <a:spcPts val="600"/>
              </a:spcAft>
              <a:buNone/>
            </a:pPr>
            <a:r>
              <a:rPr lang="pl-PL" sz="2400" u="none" strike="noStrike" dirty="0">
                <a:solidFill>
                  <a:srgbClr val="00000A"/>
                </a:solidFill>
                <a:effectLst/>
                <a:ea typeface="Times New Roman" panose="02020603050405020304" pitchFamily="18" charset="0"/>
              </a:rPr>
              <a:t>Zgodnie z rekomendacjami zawartymi w raporcie ETO z grudnia 2021 r. wsparcie finansowe z EFRR powinno być skierowane na projekty turystyczne które są:</a:t>
            </a:r>
          </a:p>
          <a:p>
            <a:pPr marL="342900" lvl="0" indent="-342900">
              <a:lnSpc>
                <a:spcPct val="115000"/>
              </a:lnSpc>
              <a:spcAft>
                <a:spcPts val="600"/>
              </a:spcAft>
              <a:buFont typeface="+mj-lt"/>
              <a:buAutoNum type="arabicParenR"/>
            </a:pPr>
            <a:r>
              <a:rPr lang="pl-PL" sz="2400" dirty="0">
                <a:solidFill>
                  <a:srgbClr val="00000A"/>
                </a:solidFill>
                <a:effectLst/>
                <a:ea typeface="Times New Roman" panose="02020603050405020304" pitchFamily="18" charset="0"/>
              </a:rPr>
              <a:t>wspierane odpowiednią analizą popytu i oceną potrzeb w celu ograniczenia ryzyka nieefektywności,</a:t>
            </a:r>
          </a:p>
          <a:p>
            <a:pPr marL="342900" lvl="0" indent="-342900">
              <a:lnSpc>
                <a:spcPct val="115000"/>
              </a:lnSpc>
              <a:spcAft>
                <a:spcPts val="600"/>
              </a:spcAft>
              <a:buFont typeface="+mj-lt"/>
              <a:buAutoNum type="arabicParenR"/>
            </a:pPr>
            <a:r>
              <a:rPr lang="pl-PL" sz="2400" dirty="0">
                <a:solidFill>
                  <a:srgbClr val="00000A"/>
                </a:solidFill>
                <a:effectLst/>
                <a:ea typeface="Times New Roman" panose="02020603050405020304" pitchFamily="18" charset="0"/>
              </a:rPr>
              <a:t>skoordynowane z projektami w sąsiednich obszarach, unikając nakładania się i konkurowania,</a:t>
            </a:r>
          </a:p>
          <a:p>
            <a:pPr marL="342900" lvl="0" indent="-342900">
              <a:lnSpc>
                <a:spcPct val="115000"/>
              </a:lnSpc>
              <a:spcAft>
                <a:spcPts val="600"/>
              </a:spcAft>
              <a:buFont typeface="+mj-lt"/>
              <a:buAutoNum type="arabicParenR"/>
            </a:pPr>
            <a:r>
              <a:rPr lang="pl-PL" sz="2400" dirty="0">
                <a:solidFill>
                  <a:srgbClr val="00000A"/>
                </a:solidFill>
                <a:effectLst/>
                <a:ea typeface="Times New Roman" panose="02020603050405020304" pitchFamily="18" charset="0"/>
              </a:rPr>
              <a:t>mają wpływ na stymulowanie aktywności turystycznej w regionie, wykraczający poza sam projekt,</a:t>
            </a:r>
            <a:r>
              <a:rPr lang="pl-PL" sz="2400" dirty="0">
                <a:solidFill>
                  <a:srgbClr val="00000A"/>
                </a:solidFill>
                <a:ea typeface="Times New Roman" panose="02020603050405020304" pitchFamily="18" charset="0"/>
              </a:rPr>
              <a:t> </a:t>
            </a:r>
            <a:r>
              <a:rPr lang="pl-PL" sz="2400" dirty="0">
                <a:effectLst/>
                <a:ea typeface="Times New Roman" panose="02020603050405020304" pitchFamily="18" charset="0"/>
              </a:rPr>
              <a:t>są trwałe i będą utrzymywane po ich zakończeniu.</a:t>
            </a:r>
            <a:r>
              <a:rPr lang="pl-PL" sz="2400" dirty="0">
                <a:solidFill>
                  <a:srgbClr val="00000A"/>
                </a:solidFill>
                <a:ea typeface="Times New Roman" panose="02020603050405020304" pitchFamily="18" charset="0"/>
              </a:rPr>
              <a:t> </a:t>
            </a:r>
            <a:r>
              <a:rPr lang="pl-PL" sz="2400" dirty="0">
                <a:effectLst/>
                <a:ea typeface="Times New Roman" panose="02020603050405020304" pitchFamily="18" charset="0"/>
              </a:rPr>
              <a:t>/R/</a:t>
            </a:r>
          </a:p>
          <a:p>
            <a:pPr marL="0" indent="0">
              <a:buNone/>
            </a:pPr>
            <a:endParaRPr lang="pl-PL" sz="200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1000"/>
              </a:spcBef>
              <a:spcAft>
                <a:spcPts val="0"/>
              </a:spcAft>
              <a:buClr>
                <a:srgbClr val="90C226"/>
              </a:buClr>
              <a:buSzPct val="80000"/>
              <a:buFont typeface="Wingdings 3" charset="2"/>
              <a:buNone/>
              <a:tabLst/>
              <a:defRPr/>
            </a:pPr>
            <a:endParaRPr lang="pl-PL" sz="2000" dirty="0"/>
          </a:p>
        </p:txBody>
      </p:sp>
    </p:spTree>
    <p:extLst>
      <p:ext uri="{BB962C8B-B14F-4D97-AF65-F5344CB8AC3E}">
        <p14:creationId xmlns:p14="http://schemas.microsoft.com/office/powerpoint/2010/main" val="26433442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9E0983FF-71F2-5D37-718F-CFB08FC783DF}"/>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B44922B5-DDD1-0C06-E42F-124B8D96F476}"/>
              </a:ext>
            </a:extLst>
          </p:cNvPr>
          <p:cNvSpPr>
            <a:spLocks noGrp="1"/>
          </p:cNvSpPr>
          <p:nvPr>
            <p:ph type="title"/>
          </p:nvPr>
        </p:nvSpPr>
        <p:spPr>
          <a:xfrm>
            <a:off x="607236" y="134471"/>
            <a:ext cx="10510575" cy="1149908"/>
          </a:xfrm>
        </p:spPr>
        <p:txBody>
          <a:bodyPr anchor="b">
            <a:noAutofit/>
          </a:bodyPr>
          <a:lstStyle/>
          <a:p>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1.</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6</a:t>
            </a:r>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 </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Rozwój oferty turystycznej na obszarze LGD ZPT- EFRR</a:t>
            </a:r>
            <a:endParaRPr lang="pl-PL" sz="4000" b="1" dirty="0">
              <a:solidFill>
                <a:srgbClr val="7030A0"/>
              </a:solidFill>
            </a:endParaRPr>
          </a:p>
        </p:txBody>
      </p:sp>
      <p:sp>
        <p:nvSpPr>
          <p:cNvPr id="3" name="Symbol zastępczy zawartości 2">
            <a:extLst>
              <a:ext uri="{FF2B5EF4-FFF2-40B4-BE49-F238E27FC236}">
                <a16:creationId xmlns:a16="http://schemas.microsoft.com/office/drawing/2014/main" id="{FD9FB131-D293-53D7-D79E-1F94CA21E4F8}"/>
              </a:ext>
            </a:extLst>
          </p:cNvPr>
          <p:cNvSpPr>
            <a:spLocks noGrp="1"/>
          </p:cNvSpPr>
          <p:nvPr>
            <p:ph idx="1"/>
          </p:nvPr>
        </p:nvSpPr>
        <p:spPr>
          <a:xfrm>
            <a:off x="714366" y="1524001"/>
            <a:ext cx="9688296" cy="2967318"/>
          </a:xfrm>
        </p:spPr>
        <p:txBody>
          <a:bodyPr anchor="t">
            <a:normAutofit/>
          </a:bodyPr>
          <a:lstStyle/>
          <a:p>
            <a:pPr marL="0" lvl="0" indent="0">
              <a:lnSpc>
                <a:spcPct val="115000"/>
              </a:lnSpc>
              <a:spcAft>
                <a:spcPts val="600"/>
              </a:spcAft>
              <a:buNone/>
            </a:pPr>
            <a:r>
              <a:rPr lang="pl-PL" sz="3000" dirty="0">
                <a:effectLst/>
                <a:ea typeface="Times New Roman" panose="02020603050405020304" pitchFamily="18" charset="0"/>
              </a:rPr>
              <a:t>Warunki uzyskania wsparcia w ramach wynikające z załącznika nr 1A oraz 1B do Regulaminu. </a:t>
            </a:r>
          </a:p>
          <a:p>
            <a:pPr marL="0" lvl="0" indent="0">
              <a:lnSpc>
                <a:spcPct val="115000"/>
              </a:lnSpc>
              <a:spcAft>
                <a:spcPts val="600"/>
              </a:spcAft>
              <a:buNone/>
            </a:pPr>
            <a:r>
              <a:rPr lang="pl-PL" sz="3000" dirty="0">
                <a:effectLst/>
                <a:ea typeface="Times New Roman" panose="02020603050405020304" pitchFamily="18" charset="0"/>
              </a:rPr>
              <a:t>Zał. 1A -  Kryteria oceny zgodności z programem</a:t>
            </a:r>
            <a:r>
              <a:rPr lang="pl-PL" sz="3000" dirty="0">
                <a:ea typeface="Times New Roman" panose="02020603050405020304" pitchFamily="18" charset="0"/>
              </a:rPr>
              <a:t> </a:t>
            </a:r>
          </a:p>
          <a:p>
            <a:pPr marL="0" lvl="0" indent="0">
              <a:lnSpc>
                <a:spcPct val="115000"/>
              </a:lnSpc>
              <a:spcAft>
                <a:spcPts val="600"/>
              </a:spcAft>
              <a:buNone/>
            </a:pPr>
            <a:r>
              <a:rPr lang="pl-PL" sz="3000" dirty="0">
                <a:effectLst/>
                <a:ea typeface="Times New Roman" panose="02020603050405020304" pitchFamily="18" charset="0"/>
              </a:rPr>
              <a:t>Zał. 1B  - Kryteria wyboru projektów. /R/</a:t>
            </a:r>
          </a:p>
          <a:p>
            <a:pPr marL="0" indent="0">
              <a:buNone/>
            </a:pPr>
            <a:endParaRPr lang="pl-PL" sz="200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1000"/>
              </a:spcBef>
              <a:spcAft>
                <a:spcPts val="0"/>
              </a:spcAft>
              <a:buClr>
                <a:srgbClr val="90C226"/>
              </a:buClr>
              <a:buSzPct val="80000"/>
              <a:buFont typeface="Wingdings 3" charset="2"/>
              <a:buNone/>
              <a:tabLst/>
              <a:defRPr/>
            </a:pPr>
            <a:endParaRPr lang="pl-PL" sz="2000" dirty="0"/>
          </a:p>
        </p:txBody>
      </p:sp>
    </p:spTree>
    <p:extLst>
      <p:ext uri="{BB962C8B-B14F-4D97-AF65-F5344CB8AC3E}">
        <p14:creationId xmlns:p14="http://schemas.microsoft.com/office/powerpoint/2010/main" val="17566736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E6519288-E4E6-8DC2-E6DD-38606D61288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11C5352-A768-A21C-93A8-642C93D5232B}"/>
              </a:ext>
            </a:extLst>
          </p:cNvPr>
          <p:cNvSpPr>
            <a:spLocks noGrp="1"/>
          </p:cNvSpPr>
          <p:nvPr>
            <p:ph type="title"/>
          </p:nvPr>
        </p:nvSpPr>
        <p:spPr>
          <a:xfrm>
            <a:off x="607236" y="134471"/>
            <a:ext cx="10510575" cy="1149908"/>
          </a:xfrm>
        </p:spPr>
        <p:txBody>
          <a:bodyPr anchor="b">
            <a:noAutofit/>
          </a:bodyPr>
          <a:lstStyle/>
          <a:p>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1.</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6</a:t>
            </a:r>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 </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Rozwój oferty turystycznej na obszarze LGD ZPT- EFRR</a:t>
            </a:r>
            <a:endParaRPr lang="pl-PL" sz="4000" b="1" dirty="0">
              <a:solidFill>
                <a:srgbClr val="7030A0"/>
              </a:solidFill>
            </a:endParaRPr>
          </a:p>
        </p:txBody>
      </p:sp>
      <p:sp>
        <p:nvSpPr>
          <p:cNvPr id="3" name="Symbol zastępczy zawartości 2">
            <a:extLst>
              <a:ext uri="{FF2B5EF4-FFF2-40B4-BE49-F238E27FC236}">
                <a16:creationId xmlns:a16="http://schemas.microsoft.com/office/drawing/2014/main" id="{B1835556-CF39-1455-C162-719F78C1390E}"/>
              </a:ext>
            </a:extLst>
          </p:cNvPr>
          <p:cNvSpPr>
            <a:spLocks noGrp="1"/>
          </p:cNvSpPr>
          <p:nvPr>
            <p:ph idx="1"/>
          </p:nvPr>
        </p:nvSpPr>
        <p:spPr>
          <a:xfrm>
            <a:off x="714366" y="1284379"/>
            <a:ext cx="9688296" cy="5333999"/>
          </a:xfrm>
        </p:spPr>
        <p:txBody>
          <a:bodyPr anchor="t">
            <a:normAutofit fontScale="25000" lnSpcReduction="20000"/>
          </a:bodyPr>
          <a:lstStyle/>
          <a:p>
            <a:pPr marL="0" lvl="0" indent="0">
              <a:lnSpc>
                <a:spcPct val="115000"/>
              </a:lnSpc>
              <a:spcBef>
                <a:spcPts val="600"/>
              </a:spcBef>
              <a:spcAft>
                <a:spcPts val="600"/>
              </a:spcAft>
              <a:buNone/>
            </a:pPr>
            <a:r>
              <a:rPr lang="pl-PL" sz="6400" b="1" u="none" strike="noStrike" dirty="0">
                <a:solidFill>
                  <a:srgbClr val="00000A"/>
                </a:solidFill>
                <a:effectLst/>
                <a:ea typeface="Times New Roman" panose="02020603050405020304" pitchFamily="18" charset="0"/>
              </a:rPr>
              <a:t>Wyłączeniu z dofinansowania podlegają:</a:t>
            </a:r>
            <a:endParaRPr lang="pl-PL" sz="6400" u="none" strike="noStrike" dirty="0">
              <a:solidFill>
                <a:srgbClr val="00000A"/>
              </a:solidFill>
              <a:effectLst/>
              <a:ea typeface="Times New Roman" panose="02020603050405020304" pitchFamily="18" charset="0"/>
            </a:endParaRPr>
          </a:p>
          <a:p>
            <a:pPr marL="342900" lvl="0" indent="-342900">
              <a:lnSpc>
                <a:spcPct val="115000"/>
              </a:lnSpc>
              <a:spcBef>
                <a:spcPts val="600"/>
              </a:spcBef>
              <a:spcAft>
                <a:spcPts val="600"/>
              </a:spcAft>
              <a:buFont typeface="+mj-lt"/>
              <a:buAutoNum type="arabicParenR"/>
            </a:pPr>
            <a:r>
              <a:rPr lang="pl-PL" sz="6400" dirty="0">
                <a:solidFill>
                  <a:srgbClr val="00000A"/>
                </a:solidFill>
                <a:effectLst/>
                <a:ea typeface="Times New Roman" panose="02020603050405020304" pitchFamily="18" charset="0"/>
              </a:rPr>
              <a:t>Inwestycje w elementy infrastruktury drogowej (w tym w parkingi), chyba że stanowią one nieodłączny element większego projektu, a ich koszt nie przekracza 15% kosztów kwalifikowalnych operacji. Do limitu 15% nie wchodzą elementy infrastruktury drogowej przeznaczone do ruchu pieszego i rowerowego. W miastach projekty te nie mogą obejmować budowy nowych dróg lub parkingów oraz w odniesieniu do istniejących - zwiększenia ich pojemności lub przepustowości, ani nie mogą w żaden inny sposób przyczyniać się do zwiększenia natężenia ruchu samochodowego.</a:t>
            </a:r>
          </a:p>
          <a:p>
            <a:pPr marL="342900" lvl="0" indent="-342900">
              <a:lnSpc>
                <a:spcPct val="115000"/>
              </a:lnSpc>
              <a:spcBef>
                <a:spcPts val="600"/>
              </a:spcBef>
              <a:spcAft>
                <a:spcPts val="600"/>
              </a:spcAft>
              <a:buFont typeface="+mj-lt"/>
              <a:buAutoNum type="arabicParenR"/>
            </a:pPr>
            <a:r>
              <a:rPr lang="pl-PL" sz="6400" dirty="0">
                <a:solidFill>
                  <a:srgbClr val="00000A"/>
                </a:solidFill>
                <a:effectLst/>
                <a:ea typeface="Times New Roman" panose="02020603050405020304" pitchFamily="18" charset="0"/>
              </a:rPr>
              <a:t>Inwestycje z zakresu infrastruktury sportowej, tj. infrastruktury służącej rozgrywkom zawodów sportowych oraz wykorzystywanej do prowadzenia działalności przez kluby sportowe (w szczególności: hale sportowe, sale gimnastyczne, boiska, lodowiska, kryte baseny) szkolne obiekty sportowe.</a:t>
            </a:r>
          </a:p>
          <a:p>
            <a:pPr marL="342900" lvl="0" indent="-342900">
              <a:lnSpc>
                <a:spcPct val="115000"/>
              </a:lnSpc>
              <a:spcBef>
                <a:spcPts val="600"/>
              </a:spcBef>
              <a:spcAft>
                <a:spcPts val="600"/>
              </a:spcAft>
              <a:buFont typeface="+mj-lt"/>
              <a:buAutoNum type="arabicParenR"/>
            </a:pPr>
            <a:r>
              <a:rPr lang="pl-PL" sz="6400" dirty="0">
                <a:solidFill>
                  <a:srgbClr val="00000A"/>
                </a:solidFill>
                <a:effectLst/>
                <a:ea typeface="Times New Roman" panose="02020603050405020304" pitchFamily="18" charset="0"/>
              </a:rPr>
              <a:t>Inwestycje w budynki służące funkcjom </a:t>
            </a:r>
            <a:r>
              <a:rPr lang="pl-PL" sz="6400" dirty="0" err="1">
                <a:solidFill>
                  <a:srgbClr val="00000A"/>
                </a:solidFill>
                <a:effectLst/>
                <a:ea typeface="Times New Roman" panose="02020603050405020304" pitchFamily="18" charset="0"/>
              </a:rPr>
              <a:t>administracyjno</a:t>
            </a:r>
            <a:r>
              <a:rPr lang="pl-PL" sz="6400" dirty="0">
                <a:solidFill>
                  <a:srgbClr val="00000A"/>
                </a:solidFill>
                <a:effectLst/>
                <a:ea typeface="Times New Roman" panose="02020603050405020304" pitchFamily="18" charset="0"/>
              </a:rPr>
              <a:t> – zarządczym.</a:t>
            </a:r>
          </a:p>
          <a:p>
            <a:pPr marL="342900" lvl="0" indent="-342900">
              <a:lnSpc>
                <a:spcPct val="115000"/>
              </a:lnSpc>
              <a:spcBef>
                <a:spcPts val="600"/>
              </a:spcBef>
              <a:spcAft>
                <a:spcPts val="600"/>
              </a:spcAft>
              <a:buFont typeface="+mj-lt"/>
              <a:buAutoNum type="arabicParenR"/>
            </a:pPr>
            <a:r>
              <a:rPr lang="pl-PL" sz="6400" dirty="0">
                <a:solidFill>
                  <a:srgbClr val="00000A"/>
                </a:solidFill>
                <a:effectLst/>
                <a:ea typeface="Times New Roman" panose="02020603050405020304" pitchFamily="18" charset="0"/>
              </a:rPr>
              <a:t>Inwestycje z zakresu rekreacji, co oznacza, że zaprojektowana infrastruktura nie powinna służyć wyłącznie zaspokajaniu potrzeb lokalnych społeczności, ale stanowić podstawę dla wzrostu ruchu turystycznego w danej miejscowości, przyczyniać się m.in. do zróżnicowania oferty turystycznej i jej dywersyfikacji terytorialnej oraz wydłużenia sezonów ruchu turystycznego.</a:t>
            </a:r>
          </a:p>
          <a:p>
            <a:pPr marL="342900" lvl="0" indent="-342900">
              <a:lnSpc>
                <a:spcPct val="115000"/>
              </a:lnSpc>
              <a:spcBef>
                <a:spcPts val="600"/>
              </a:spcBef>
              <a:spcAft>
                <a:spcPts val="600"/>
              </a:spcAft>
              <a:buFont typeface="+mj-lt"/>
              <a:buAutoNum type="arabicParenR"/>
            </a:pPr>
            <a:r>
              <a:rPr lang="pl-PL" sz="6400" dirty="0">
                <a:solidFill>
                  <a:srgbClr val="00000A"/>
                </a:solidFill>
                <a:effectLst/>
                <a:ea typeface="Times New Roman" panose="02020603050405020304" pitchFamily="18" charset="0"/>
              </a:rPr>
              <a:t>Infrastruktura lotnisk aeroklubowych.</a:t>
            </a:r>
          </a:p>
          <a:p>
            <a:pPr marL="342900" lvl="0" indent="-342900">
              <a:lnSpc>
                <a:spcPct val="115000"/>
              </a:lnSpc>
              <a:spcBef>
                <a:spcPts val="600"/>
              </a:spcBef>
              <a:spcAft>
                <a:spcPts val="600"/>
              </a:spcAft>
              <a:buFont typeface="+mj-lt"/>
              <a:buAutoNum type="arabicParenR"/>
            </a:pPr>
            <a:r>
              <a:rPr lang="pl-PL" sz="6400" dirty="0">
                <a:solidFill>
                  <a:srgbClr val="00000A"/>
                </a:solidFill>
                <a:effectLst/>
                <a:ea typeface="Times New Roman" panose="02020603050405020304" pitchFamily="18" charset="0"/>
              </a:rPr>
              <a:t>Obiekty hotelarskie, noclegowe, gastronomiczne w formie stacjonarnej i mobilnej.</a:t>
            </a:r>
          </a:p>
          <a:p>
            <a:pPr marL="342900" lvl="0" indent="-342900">
              <a:lnSpc>
                <a:spcPct val="115000"/>
              </a:lnSpc>
              <a:spcBef>
                <a:spcPts val="600"/>
              </a:spcBef>
              <a:spcAft>
                <a:spcPts val="600"/>
              </a:spcAft>
              <a:buFont typeface="+mj-lt"/>
              <a:buAutoNum type="arabicParenR"/>
            </a:pPr>
            <a:r>
              <a:rPr lang="pl-PL" sz="6400" dirty="0">
                <a:solidFill>
                  <a:srgbClr val="00000A"/>
                </a:solidFill>
                <a:effectLst/>
                <a:ea typeface="Times New Roman" panose="02020603050405020304" pitchFamily="18" charset="0"/>
              </a:rPr>
              <a:t>Parki rozrywki.</a:t>
            </a:r>
            <a:r>
              <a:rPr lang="pl-PL" sz="6400" dirty="0">
                <a:effectLst/>
                <a:ea typeface="Times New Roman" panose="02020603050405020304" pitchFamily="18" charset="0"/>
              </a:rPr>
              <a:t>/R/</a:t>
            </a:r>
          </a:p>
          <a:p>
            <a:pPr marL="0" indent="0">
              <a:buNone/>
            </a:pPr>
            <a:endParaRPr lang="pl-PL" sz="200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1000"/>
              </a:spcBef>
              <a:spcAft>
                <a:spcPts val="0"/>
              </a:spcAft>
              <a:buClr>
                <a:srgbClr val="90C226"/>
              </a:buClr>
              <a:buSzPct val="80000"/>
              <a:buFont typeface="Wingdings 3" charset="2"/>
              <a:buNone/>
              <a:tabLst/>
              <a:defRPr/>
            </a:pPr>
            <a:endParaRPr lang="pl-PL" sz="2000" dirty="0"/>
          </a:p>
        </p:txBody>
      </p:sp>
    </p:spTree>
    <p:extLst>
      <p:ext uri="{BB962C8B-B14F-4D97-AF65-F5344CB8AC3E}">
        <p14:creationId xmlns:p14="http://schemas.microsoft.com/office/powerpoint/2010/main" val="27730216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DB146050-AB6B-DD8F-7F34-927444B404AA}"/>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C1B46FCF-0934-0973-0368-F53705ED8E2E}"/>
              </a:ext>
            </a:extLst>
          </p:cNvPr>
          <p:cNvSpPr>
            <a:spLocks noGrp="1"/>
          </p:cNvSpPr>
          <p:nvPr>
            <p:ph type="title"/>
          </p:nvPr>
        </p:nvSpPr>
        <p:spPr>
          <a:xfrm>
            <a:off x="607236" y="134471"/>
            <a:ext cx="10510575" cy="1149908"/>
          </a:xfrm>
        </p:spPr>
        <p:txBody>
          <a:bodyPr anchor="b">
            <a:noAutofit/>
          </a:bodyPr>
          <a:lstStyle/>
          <a:p>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1.</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6</a:t>
            </a:r>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 </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Rozwój oferty turystycznej na obszarze LGD ZPT- EFRR</a:t>
            </a:r>
            <a:endParaRPr lang="pl-PL" sz="4000" b="1" dirty="0">
              <a:solidFill>
                <a:srgbClr val="7030A0"/>
              </a:solidFill>
            </a:endParaRPr>
          </a:p>
        </p:txBody>
      </p:sp>
      <p:sp>
        <p:nvSpPr>
          <p:cNvPr id="3" name="Symbol zastępczy zawartości 2">
            <a:extLst>
              <a:ext uri="{FF2B5EF4-FFF2-40B4-BE49-F238E27FC236}">
                <a16:creationId xmlns:a16="http://schemas.microsoft.com/office/drawing/2014/main" id="{B41C9AE5-E14C-4E42-9961-7DA86DF826D6}"/>
              </a:ext>
            </a:extLst>
          </p:cNvPr>
          <p:cNvSpPr>
            <a:spLocks noGrp="1"/>
          </p:cNvSpPr>
          <p:nvPr>
            <p:ph idx="1"/>
          </p:nvPr>
        </p:nvSpPr>
        <p:spPr>
          <a:xfrm>
            <a:off x="714366" y="1284379"/>
            <a:ext cx="9688296" cy="3180045"/>
          </a:xfrm>
        </p:spPr>
        <p:txBody>
          <a:bodyPr anchor="t">
            <a:normAutofit/>
          </a:bodyPr>
          <a:lstStyle/>
          <a:p>
            <a:pPr marL="0" lvl="0" indent="0">
              <a:lnSpc>
                <a:spcPct val="115000"/>
              </a:lnSpc>
              <a:spcBef>
                <a:spcPts val="600"/>
              </a:spcBef>
              <a:spcAft>
                <a:spcPts val="600"/>
              </a:spcAft>
              <a:buNone/>
            </a:pPr>
            <a:r>
              <a:rPr lang="pl-PL" sz="2400" dirty="0">
                <a:effectLst/>
                <a:ea typeface="Times New Roman" panose="02020603050405020304" pitchFamily="18" charset="0"/>
              </a:rPr>
              <a:t>Czas realizacji projektu może wynosić do 24 miesięcy i liczony jest od dnia podpisania Umowy. </a:t>
            </a:r>
          </a:p>
          <a:p>
            <a:pPr marL="0" lvl="0" indent="0">
              <a:lnSpc>
                <a:spcPct val="115000"/>
              </a:lnSpc>
              <a:spcBef>
                <a:spcPts val="600"/>
              </a:spcBef>
              <a:spcAft>
                <a:spcPts val="600"/>
              </a:spcAft>
              <a:buNone/>
            </a:pPr>
            <a:r>
              <a:rPr lang="pl-PL" sz="2400" dirty="0">
                <a:effectLst/>
                <a:ea typeface="Times New Roman" panose="02020603050405020304" pitchFamily="18" charset="0"/>
              </a:rPr>
              <a:t>Wnioskodawca może na własne ryzyko ponosić koszty wskazane w projekcie od początku okresu kwalifikowania wydatków, tj. 1 stycznia 2021 r. zgodnie z wytycznymi dotyczącymi kwalifikowalności wydatków na lata 2021- 2027 lub od momentu złożenia wniosku. /R/</a:t>
            </a:r>
          </a:p>
          <a:p>
            <a:pPr marL="0" indent="0">
              <a:buNone/>
            </a:pPr>
            <a:endParaRPr lang="pl-PL" sz="200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1000"/>
              </a:spcBef>
              <a:spcAft>
                <a:spcPts val="0"/>
              </a:spcAft>
              <a:buClr>
                <a:srgbClr val="90C226"/>
              </a:buClr>
              <a:buSzPct val="80000"/>
              <a:buFont typeface="Wingdings 3" charset="2"/>
              <a:buNone/>
              <a:tabLst/>
              <a:defRPr/>
            </a:pPr>
            <a:endParaRPr lang="pl-PL" sz="2000" dirty="0"/>
          </a:p>
        </p:txBody>
      </p:sp>
    </p:spTree>
    <p:extLst>
      <p:ext uri="{BB962C8B-B14F-4D97-AF65-F5344CB8AC3E}">
        <p14:creationId xmlns:p14="http://schemas.microsoft.com/office/powerpoint/2010/main" val="2671788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A333A64-E1BB-DB0E-5620-573904310C14}"/>
            </a:ext>
          </a:extLst>
        </p:cNvPr>
        <p:cNvGrpSpPr/>
        <p:nvPr/>
      </p:nvGrpSpPr>
      <p:grpSpPr>
        <a:xfrm>
          <a:off x="0" y="0"/>
          <a:ext cx="0" cy="0"/>
          <a:chOff x="0" y="0"/>
          <a:chExt cx="0" cy="0"/>
        </a:xfrm>
      </p:grpSpPr>
      <p:pic>
        <p:nvPicPr>
          <p:cNvPr id="5" name="Picture 4" descr="Pochylony pochylony pióro na wykresie">
            <a:extLst>
              <a:ext uri="{FF2B5EF4-FFF2-40B4-BE49-F238E27FC236}">
                <a16:creationId xmlns:a16="http://schemas.microsoft.com/office/drawing/2014/main" id="{C83346B0-E2D3-376F-9682-C154464EA970}"/>
              </a:ext>
            </a:extLst>
          </p:cNvPr>
          <p:cNvPicPr>
            <a:picLocks noChangeAspect="1"/>
          </p:cNvPicPr>
          <p:nvPr/>
        </p:nvPicPr>
        <p:blipFill>
          <a:blip r:embed="rId2">
            <a:duotone>
              <a:prstClr val="black"/>
              <a:prstClr val="white"/>
            </a:duotone>
          </a:blip>
          <a:srcRect l="1318" t="2296" r="31494"/>
          <a:stretch/>
        </p:blipFill>
        <p:spPr>
          <a:xfrm>
            <a:off x="5123543" y="-1"/>
            <a:ext cx="7065281" cy="6858001"/>
          </a:xfrm>
          <a:custGeom>
            <a:avLst/>
            <a:gdLst/>
            <a:ahLst/>
            <a:cxnLst/>
            <a:rect l="l" t="t" r="r" b="b"/>
            <a:pathLst>
              <a:path w="7065281" h="6858001">
                <a:moveTo>
                  <a:pt x="379987" y="0"/>
                </a:moveTo>
                <a:lnTo>
                  <a:pt x="7065281" y="0"/>
                </a:lnTo>
                <a:lnTo>
                  <a:pt x="7065281" y="6858001"/>
                </a:lnTo>
                <a:lnTo>
                  <a:pt x="27809" y="6858001"/>
                </a:lnTo>
                <a:lnTo>
                  <a:pt x="1803228" y="4521201"/>
                </a:lnTo>
                <a:close/>
                <a:moveTo>
                  <a:pt x="0" y="0"/>
                </a:moveTo>
                <a:lnTo>
                  <a:pt x="379987" y="0"/>
                </a:lnTo>
                <a:lnTo>
                  <a:pt x="0" y="407"/>
                </a:lnTo>
                <a:close/>
              </a:path>
            </a:pathLst>
          </a:custGeom>
        </p:spPr>
      </p:pic>
      <p:sp>
        <p:nvSpPr>
          <p:cNvPr id="2" name="Tytuł 1">
            <a:extLst>
              <a:ext uri="{FF2B5EF4-FFF2-40B4-BE49-F238E27FC236}">
                <a16:creationId xmlns:a16="http://schemas.microsoft.com/office/drawing/2014/main" id="{8D064ABA-4BF9-C404-3428-ED60CFF3AA4D}"/>
              </a:ext>
            </a:extLst>
          </p:cNvPr>
          <p:cNvSpPr>
            <a:spLocks noGrp="1"/>
          </p:cNvSpPr>
          <p:nvPr>
            <p:ph type="title"/>
          </p:nvPr>
        </p:nvSpPr>
        <p:spPr>
          <a:xfrm>
            <a:off x="152400" y="1804146"/>
            <a:ext cx="6078071" cy="3249706"/>
          </a:xfrm>
        </p:spPr>
        <p:txBody>
          <a:bodyPr vert="horz" lIns="91440" tIns="45720" rIns="91440" bIns="45720" rtlCol="0" anchor="b">
            <a:noAutofit/>
          </a:bodyPr>
          <a:lstStyle/>
          <a:p>
            <a:pPr>
              <a:lnSpc>
                <a:spcPct val="90000"/>
              </a:lnSpc>
            </a:pPr>
            <a:r>
              <a:rPr kumimoji="0" lang="pl-PL" sz="2800" b="0" i="0" u="none" strike="noStrike" cap="none" spc="0" normalizeH="0" baseline="0" noProof="0" dirty="0">
                <a:ln>
                  <a:noFill/>
                </a:ln>
                <a:solidFill>
                  <a:schemeClr val="tx1"/>
                </a:solidFill>
                <a:effectLst/>
                <a:uLnTx/>
                <a:uFillTx/>
                <a:latin typeface="+mn-lt"/>
                <a:cs typeface="Times New Roman" panose="02020603050405020304" pitchFamily="18" charset="0"/>
              </a:rPr>
              <a:t>Projekty realizowane z FEM </a:t>
            </a:r>
            <a:r>
              <a:rPr lang="pl-PL" sz="2800" dirty="0">
                <a:solidFill>
                  <a:srgbClr val="00000A"/>
                </a:solidFill>
                <a:effectLst/>
                <a:latin typeface="+mn-lt"/>
                <a:ea typeface="Times New Roman" panose="02020603050405020304" pitchFamily="18" charset="0"/>
              </a:rPr>
              <a:t>muszą być zgodne z zapisami dokumentu „Europejskie Zasady Jakości dla finansowanych przez UE interwencji o potencjalnym wpływie na dziedzictwo kulturowe” oraz dążyć do realizacji nowej Europejskiej inicjatywy </a:t>
            </a:r>
            <a:r>
              <a:rPr lang="pl-PL" sz="2800" b="1" dirty="0" err="1">
                <a:solidFill>
                  <a:srgbClr val="00B050"/>
                </a:solidFill>
                <a:effectLst/>
                <a:latin typeface="+mn-lt"/>
                <a:ea typeface="Times New Roman" panose="02020603050405020304" pitchFamily="18" charset="0"/>
              </a:rPr>
              <a:t>Bauhaus</a:t>
            </a:r>
            <a:r>
              <a:rPr lang="pl-PL" sz="2800" dirty="0">
                <a:solidFill>
                  <a:srgbClr val="00000A"/>
                </a:solidFill>
                <a:effectLst/>
                <a:latin typeface="+mn-lt"/>
                <a:ea typeface="Times New Roman" panose="02020603050405020304" pitchFamily="18" charset="0"/>
              </a:rPr>
              <a:t>.</a:t>
            </a:r>
            <a:r>
              <a:rPr kumimoji="0" lang="pl-PL" sz="2800" b="0" i="0" u="none" strike="noStrike" cap="none" spc="0" normalizeH="0" baseline="0" noProof="0" dirty="0">
                <a:ln>
                  <a:noFill/>
                </a:ln>
                <a:solidFill>
                  <a:schemeClr val="tx1"/>
                </a:solidFill>
                <a:effectLst/>
                <a:uLnTx/>
                <a:uFillTx/>
                <a:latin typeface="+mn-lt"/>
                <a:cs typeface="Times New Roman" panose="02020603050405020304" pitchFamily="18" charset="0"/>
              </a:rPr>
              <a:t>  </a:t>
            </a:r>
            <a:endParaRPr lang="en-US" sz="2800" dirty="0">
              <a:solidFill>
                <a:schemeClr val="tx1"/>
              </a:solidFill>
              <a:latin typeface="+mn-lt"/>
              <a:cs typeface="Times New Roman" panose="02020603050405020304" pitchFamily="18" charset="0"/>
            </a:endParaRPr>
          </a:p>
        </p:txBody>
      </p:sp>
    </p:spTree>
    <p:extLst>
      <p:ext uri="{BB962C8B-B14F-4D97-AF65-F5344CB8AC3E}">
        <p14:creationId xmlns:p14="http://schemas.microsoft.com/office/powerpoint/2010/main" val="38567748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067C2C6A-95AB-E6AE-59AD-91C053F8021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670220C-3218-0E35-3C9F-45B7D45B0ED5}"/>
              </a:ext>
            </a:extLst>
          </p:cNvPr>
          <p:cNvSpPr>
            <a:spLocks noGrp="1"/>
          </p:cNvSpPr>
          <p:nvPr>
            <p:ph type="title"/>
          </p:nvPr>
        </p:nvSpPr>
        <p:spPr>
          <a:xfrm>
            <a:off x="607236" y="134471"/>
            <a:ext cx="10510575" cy="1149908"/>
          </a:xfrm>
        </p:spPr>
        <p:txBody>
          <a:bodyPr anchor="b">
            <a:noAutofit/>
          </a:bodyPr>
          <a:lstStyle/>
          <a:p>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1.</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6</a:t>
            </a:r>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 </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Rozwój oferty turystycznej na obszarze LGD ZPT- EFRR</a:t>
            </a:r>
            <a:endParaRPr lang="pl-PL" sz="4000" b="1" dirty="0">
              <a:solidFill>
                <a:srgbClr val="7030A0"/>
              </a:solidFill>
            </a:endParaRPr>
          </a:p>
        </p:txBody>
      </p:sp>
      <p:sp>
        <p:nvSpPr>
          <p:cNvPr id="3" name="Symbol zastępczy zawartości 2">
            <a:extLst>
              <a:ext uri="{FF2B5EF4-FFF2-40B4-BE49-F238E27FC236}">
                <a16:creationId xmlns:a16="http://schemas.microsoft.com/office/drawing/2014/main" id="{7D0D7902-5BAB-B0EB-464A-DB014A3CF375}"/>
              </a:ext>
            </a:extLst>
          </p:cNvPr>
          <p:cNvSpPr>
            <a:spLocks noGrp="1"/>
          </p:cNvSpPr>
          <p:nvPr>
            <p:ph idx="1"/>
          </p:nvPr>
        </p:nvSpPr>
        <p:spPr>
          <a:xfrm>
            <a:off x="457200" y="1362635"/>
            <a:ext cx="10510574" cy="5253318"/>
          </a:xfrm>
        </p:spPr>
        <p:txBody>
          <a:bodyPr anchor="t">
            <a:normAutofit fontScale="25000" lnSpcReduction="20000"/>
          </a:bodyPr>
          <a:lstStyle/>
          <a:p>
            <a:pPr marL="0" lvl="0" indent="0">
              <a:lnSpc>
                <a:spcPct val="115000"/>
              </a:lnSpc>
              <a:spcBef>
                <a:spcPts val="600"/>
              </a:spcBef>
              <a:spcAft>
                <a:spcPts val="600"/>
              </a:spcAft>
              <a:buNone/>
            </a:pPr>
            <a:r>
              <a:rPr lang="pl-PL" sz="8000" dirty="0">
                <a:effectLst/>
                <a:ea typeface="Times New Roman" panose="02020603050405020304" pitchFamily="18" charset="0"/>
              </a:rPr>
              <a:t>1. Maksymalny całkowity poziom dofinansowania wydatków kwalifikowalnych projektu </a:t>
            </a:r>
            <a:r>
              <a:rPr lang="pl-PL" sz="8000" dirty="0">
                <a:solidFill>
                  <a:srgbClr val="7030A0"/>
                </a:solidFill>
                <a:effectLst/>
                <a:ea typeface="Times New Roman" panose="02020603050405020304" pitchFamily="18" charset="0"/>
              </a:rPr>
              <a:t>wynosi 85%, </a:t>
            </a:r>
            <a:r>
              <a:rPr lang="pl-PL" sz="8000" dirty="0">
                <a:effectLst/>
                <a:ea typeface="Times New Roman" panose="02020603050405020304" pitchFamily="18" charset="0"/>
              </a:rPr>
              <a:t>z zastrzeżeniem projektów objętych pomocą publiczną. Minimalna wartość wydatków kwalifikowalnych wynosi </a:t>
            </a:r>
            <a:r>
              <a:rPr lang="pl-PL" sz="8000" dirty="0">
                <a:solidFill>
                  <a:srgbClr val="7030A0"/>
                </a:solidFill>
                <a:effectLst/>
                <a:ea typeface="Times New Roman" panose="02020603050405020304" pitchFamily="18" charset="0"/>
              </a:rPr>
              <a:t>350 000,00 PLN.</a:t>
            </a:r>
          </a:p>
          <a:p>
            <a:pPr marL="0" lvl="0" indent="0">
              <a:lnSpc>
                <a:spcPct val="115000"/>
              </a:lnSpc>
              <a:spcBef>
                <a:spcPts val="600"/>
              </a:spcBef>
              <a:spcAft>
                <a:spcPts val="600"/>
              </a:spcAft>
              <a:buNone/>
            </a:pPr>
            <a:r>
              <a:rPr lang="pl-PL" sz="8000" dirty="0">
                <a:effectLst/>
                <a:ea typeface="Times New Roman" panose="02020603050405020304" pitchFamily="18" charset="0"/>
              </a:rPr>
              <a:t>2. Minimalny wkład własny Wnioskodawcy wynosi </a:t>
            </a:r>
            <a:r>
              <a:rPr lang="pl-PL" sz="8000" dirty="0">
                <a:solidFill>
                  <a:srgbClr val="7030A0"/>
                </a:solidFill>
                <a:effectLst/>
                <a:ea typeface="Times New Roman" panose="02020603050405020304" pitchFamily="18" charset="0"/>
              </a:rPr>
              <a:t>15% </a:t>
            </a:r>
            <a:r>
              <a:rPr lang="pl-PL" sz="8000" dirty="0">
                <a:effectLst/>
                <a:ea typeface="Times New Roman" panose="02020603050405020304" pitchFamily="18" charset="0"/>
              </a:rPr>
              <a:t>wydatków kwalifikowanych projektu, z zastrzeżeniem projektów objętych pomocą publiczną.</a:t>
            </a:r>
          </a:p>
          <a:p>
            <a:pPr marL="0" lvl="0" indent="0">
              <a:lnSpc>
                <a:spcPct val="115000"/>
              </a:lnSpc>
              <a:spcBef>
                <a:spcPts val="600"/>
              </a:spcBef>
              <a:spcAft>
                <a:spcPts val="600"/>
              </a:spcAft>
              <a:buNone/>
            </a:pPr>
            <a:r>
              <a:rPr lang="pl-PL" sz="8000" dirty="0">
                <a:effectLst/>
                <a:ea typeface="Times New Roman" panose="02020603050405020304" pitchFamily="18" charset="0"/>
              </a:rPr>
              <a:t>3. Forma wsparcia: dotacja.</a:t>
            </a:r>
          </a:p>
          <a:p>
            <a:pPr marL="0" lvl="0" indent="0">
              <a:lnSpc>
                <a:spcPct val="115000"/>
              </a:lnSpc>
              <a:spcBef>
                <a:spcPts val="600"/>
              </a:spcBef>
              <a:spcAft>
                <a:spcPts val="600"/>
              </a:spcAft>
              <a:buNone/>
            </a:pPr>
            <a:r>
              <a:rPr lang="pl-PL" sz="8000" dirty="0">
                <a:effectLst/>
                <a:ea typeface="Times New Roman" panose="02020603050405020304" pitchFamily="18" charset="0"/>
              </a:rPr>
              <a:t>4. Projekty objęte regułami pomocy publicznej nie mogą korzystać z dofinansowania ze środków budżetu państwa.</a:t>
            </a:r>
          </a:p>
          <a:p>
            <a:pPr marL="0" lvl="0" indent="0">
              <a:lnSpc>
                <a:spcPct val="115000"/>
              </a:lnSpc>
              <a:spcBef>
                <a:spcPts val="600"/>
              </a:spcBef>
              <a:spcAft>
                <a:spcPts val="600"/>
              </a:spcAft>
              <a:buNone/>
            </a:pPr>
            <a:r>
              <a:rPr lang="pl-PL" sz="8000" dirty="0">
                <a:effectLst/>
                <a:ea typeface="Times New Roman" panose="02020603050405020304" pitchFamily="18" charset="0"/>
              </a:rPr>
              <a:t>5. W projektach objętych pomocą publiczną VAT nie jest kosztem kwalifikowalnym w sytuacji, jeżeli Wnioskodawca na podstawie przepisów podatkowych może go odzyskać, niezależnie od tego czy zamierza się ubiegać o jego zwrot.</a:t>
            </a:r>
          </a:p>
          <a:p>
            <a:pPr marL="0" lvl="0" indent="0">
              <a:lnSpc>
                <a:spcPct val="115000"/>
              </a:lnSpc>
              <a:spcBef>
                <a:spcPts val="600"/>
              </a:spcBef>
              <a:spcAft>
                <a:spcPts val="600"/>
              </a:spcAft>
              <a:buNone/>
            </a:pPr>
            <a:r>
              <a:rPr lang="pl-PL" sz="8000" dirty="0">
                <a:effectLst/>
                <a:ea typeface="Times New Roman" panose="02020603050405020304" pitchFamily="18" charset="0"/>
              </a:rPr>
              <a:t>6. Szczegółowe informacje związane z wymaganiami finansowymi dotyczącymi projektu, w tym na temat sposobu kalkulacji budżetu oraz zasad sporządzania kalkulacji kosztów projektu, zostały określone w Wademekum. </a:t>
            </a:r>
            <a:r>
              <a:rPr lang="pl-PL" sz="8000" dirty="0">
                <a:solidFill>
                  <a:srgbClr val="00B050"/>
                </a:solidFill>
                <a:effectLst/>
                <a:ea typeface="Times New Roman" panose="02020603050405020304" pitchFamily="18" charset="0"/>
              </a:rPr>
              <a:t>/R/</a:t>
            </a:r>
          </a:p>
          <a:p>
            <a:pPr marL="0" indent="0">
              <a:buNone/>
            </a:pPr>
            <a:endParaRPr lang="pl-PL" sz="200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1000"/>
              </a:spcBef>
              <a:spcAft>
                <a:spcPts val="0"/>
              </a:spcAft>
              <a:buClr>
                <a:srgbClr val="90C226"/>
              </a:buClr>
              <a:buSzPct val="80000"/>
              <a:buFont typeface="Wingdings 3" charset="2"/>
              <a:buNone/>
              <a:tabLst/>
              <a:defRPr/>
            </a:pPr>
            <a:endParaRPr lang="pl-PL" sz="2000" dirty="0"/>
          </a:p>
        </p:txBody>
      </p:sp>
    </p:spTree>
    <p:extLst>
      <p:ext uri="{BB962C8B-B14F-4D97-AF65-F5344CB8AC3E}">
        <p14:creationId xmlns:p14="http://schemas.microsoft.com/office/powerpoint/2010/main" val="31053881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EF7F42A3-3625-41F0-0862-2B86E5424E7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C1F6D16-CE54-E955-D052-A8DD276EEFAF}"/>
              </a:ext>
            </a:extLst>
          </p:cNvPr>
          <p:cNvSpPr>
            <a:spLocks noGrp="1"/>
          </p:cNvSpPr>
          <p:nvPr>
            <p:ph type="title"/>
          </p:nvPr>
        </p:nvSpPr>
        <p:spPr>
          <a:xfrm>
            <a:off x="607236" y="134471"/>
            <a:ext cx="10510575" cy="1149908"/>
          </a:xfrm>
        </p:spPr>
        <p:txBody>
          <a:bodyPr anchor="b">
            <a:noAutofit/>
          </a:bodyPr>
          <a:lstStyle/>
          <a:p>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1.</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6</a:t>
            </a:r>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 </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Rozwój oferty turystycznej na obszarze LGD ZPT- EFRR</a:t>
            </a:r>
            <a:endParaRPr lang="pl-PL" sz="4000" b="1" dirty="0">
              <a:solidFill>
                <a:srgbClr val="7030A0"/>
              </a:solidFill>
            </a:endParaRPr>
          </a:p>
        </p:txBody>
      </p:sp>
      <p:sp>
        <p:nvSpPr>
          <p:cNvPr id="3" name="Symbol zastępczy zawartości 2">
            <a:extLst>
              <a:ext uri="{FF2B5EF4-FFF2-40B4-BE49-F238E27FC236}">
                <a16:creationId xmlns:a16="http://schemas.microsoft.com/office/drawing/2014/main" id="{17552E01-6483-568D-AF45-B6D00E75E419}"/>
              </a:ext>
            </a:extLst>
          </p:cNvPr>
          <p:cNvSpPr>
            <a:spLocks noGrp="1"/>
          </p:cNvSpPr>
          <p:nvPr>
            <p:ph idx="1"/>
          </p:nvPr>
        </p:nvSpPr>
        <p:spPr>
          <a:xfrm>
            <a:off x="457200" y="1362635"/>
            <a:ext cx="10510574" cy="5253318"/>
          </a:xfrm>
        </p:spPr>
        <p:txBody>
          <a:bodyPr anchor="t">
            <a:normAutofit fontScale="32500" lnSpcReduction="20000"/>
          </a:bodyPr>
          <a:lstStyle/>
          <a:p>
            <a:pPr marL="0" marR="0" lvl="0" indent="0" defTabSz="457200" rtl="0" eaLnBrk="1" fontAlgn="auto" latinLnBrk="0" hangingPunct="1">
              <a:spcBef>
                <a:spcPts val="1000"/>
              </a:spcBef>
              <a:spcAft>
                <a:spcPts val="0"/>
              </a:spcAft>
              <a:buClr>
                <a:srgbClr val="90C226"/>
              </a:buClr>
              <a:buSzPct val="80000"/>
              <a:buNone/>
              <a:tabLst/>
              <a:defRPr/>
            </a:pPr>
            <a:r>
              <a:rPr lang="pl-PL" sz="8000" dirty="0"/>
              <a:t>Zaplanowane wskaźniki produktu: </a:t>
            </a:r>
          </a:p>
          <a:p>
            <a:pPr marL="0" marR="0" lvl="0" indent="0" defTabSz="457200" rtl="0" eaLnBrk="1" fontAlgn="auto" latinLnBrk="0" hangingPunct="1">
              <a:spcBef>
                <a:spcPts val="1000"/>
              </a:spcBef>
              <a:spcAft>
                <a:spcPts val="0"/>
              </a:spcAft>
              <a:buClr>
                <a:srgbClr val="90C226"/>
              </a:buClr>
              <a:buSzPct val="80000"/>
              <a:buNone/>
              <a:tabLst/>
              <a:defRPr/>
            </a:pPr>
            <a:endParaRPr kumimoji="0" lang="pl-PL" sz="8000" b="0" i="0" u="none" strike="noStrike" kern="1200" cap="none" spc="0" normalizeH="0" baseline="0" noProof="0" dirty="0">
              <a:ln>
                <a:noFill/>
              </a:ln>
              <a:effectLst/>
              <a:uLnTx/>
              <a:uFillTx/>
              <a:ea typeface="+mn-ea"/>
              <a:cs typeface="+mn-cs"/>
            </a:endParaRPr>
          </a:p>
          <a:p>
            <a:pPr marR="0" lvl="0" defTabSz="457200" rtl="0" eaLnBrk="1" fontAlgn="auto" latinLnBrk="0" hangingPunct="1">
              <a:spcBef>
                <a:spcPts val="1000"/>
              </a:spcBef>
              <a:spcAft>
                <a:spcPts val="0"/>
              </a:spcAft>
              <a:buClr>
                <a:srgbClr val="90C226"/>
              </a:buClr>
              <a:buSzPct val="80000"/>
              <a:buFontTx/>
              <a:buChar char="-"/>
              <a:tabLst/>
              <a:defRPr/>
            </a:pPr>
            <a:r>
              <a:rPr kumimoji="0" lang="pl-PL" sz="8000" b="0" i="0" u="none" strike="noStrike" kern="1200" cap="none" spc="0" normalizeH="0" baseline="0" noProof="0" dirty="0">
                <a:ln>
                  <a:noFill/>
                </a:ln>
                <a:effectLst/>
                <a:uLnTx/>
                <a:uFillTx/>
                <a:ea typeface="+mn-ea"/>
                <a:cs typeface="+mn-cs"/>
              </a:rPr>
              <a:t>RCO 77 liczba obiektów kulturalnych i turystycznych objętych wsparciem – </a:t>
            </a:r>
            <a:r>
              <a:rPr kumimoji="0" lang="pl-PL" sz="8000" b="0" i="0" u="none" strike="noStrike" kern="1200" cap="none" spc="0" normalizeH="0" baseline="0" noProof="0" dirty="0">
                <a:ln>
                  <a:noFill/>
                </a:ln>
                <a:solidFill>
                  <a:srgbClr val="7030A0"/>
                </a:solidFill>
                <a:effectLst/>
                <a:uLnTx/>
                <a:uFillTx/>
                <a:ea typeface="+mn-ea"/>
                <a:cs typeface="+mn-cs"/>
              </a:rPr>
              <a:t>1</a:t>
            </a:r>
            <a:endParaRPr lang="pl-PL" sz="8000" dirty="0">
              <a:solidFill>
                <a:srgbClr val="7030A0"/>
              </a:solidFill>
            </a:endParaRPr>
          </a:p>
          <a:p>
            <a:pPr marR="0" lvl="0" defTabSz="457200" rtl="0" eaLnBrk="1" fontAlgn="auto" latinLnBrk="0" hangingPunct="1">
              <a:spcBef>
                <a:spcPts val="1000"/>
              </a:spcBef>
              <a:spcAft>
                <a:spcPts val="0"/>
              </a:spcAft>
              <a:buClr>
                <a:srgbClr val="90C226"/>
              </a:buClr>
              <a:buSzPct val="80000"/>
              <a:buFontTx/>
              <a:buChar char="-"/>
              <a:tabLst/>
              <a:defRPr/>
            </a:pPr>
            <a:r>
              <a:rPr lang="pl-PL" sz="7200" dirty="0">
                <a:effectLst/>
                <a:ea typeface="Times New Roman" panose="02020603050405020304" pitchFamily="18" charset="0"/>
              </a:rPr>
              <a:t>RCO074 Ludność objęta projektami w ramach strategii zintegrowanego rozwoju terytorialnego – </a:t>
            </a:r>
            <a:r>
              <a:rPr lang="pl-PL" sz="7200" dirty="0">
                <a:solidFill>
                  <a:srgbClr val="7030A0"/>
                </a:solidFill>
                <a:effectLst/>
                <a:ea typeface="Times New Roman" panose="02020603050405020304" pitchFamily="18" charset="0"/>
              </a:rPr>
              <a:t>50</a:t>
            </a:r>
          </a:p>
          <a:p>
            <a:pPr defTabSz="457200">
              <a:buClr>
                <a:srgbClr val="90C226"/>
              </a:buClr>
              <a:buSzPct val="80000"/>
              <a:buFontTx/>
              <a:buChar char="-"/>
              <a:defRPr/>
            </a:pPr>
            <a:r>
              <a:rPr lang="pl-PL" sz="7200" dirty="0">
                <a:effectLst/>
                <a:ea typeface="Times New Roman" panose="02020603050405020304" pitchFamily="18" charset="0"/>
              </a:rPr>
              <a:t>RCO080 </a:t>
            </a:r>
            <a:r>
              <a:rPr lang="pl-PL" sz="7200" dirty="0">
                <a:effectLst/>
                <a:latin typeface="Calibri" panose="020F0502020204030204" pitchFamily="34" charset="0"/>
                <a:ea typeface="Times New Roman" panose="02020603050405020304" pitchFamily="18" charset="0"/>
              </a:rPr>
              <a:t>Wspierane strategie rozwoju lokalnego kierowanego przez społeczność – </a:t>
            </a:r>
            <a:r>
              <a:rPr lang="pl-PL" sz="7200" dirty="0">
                <a:solidFill>
                  <a:srgbClr val="7030A0"/>
                </a:solidFill>
                <a:latin typeface="Calibri" panose="020F0502020204030204" pitchFamily="34" charset="0"/>
                <a:ea typeface="Times New Roman" panose="02020603050405020304" pitchFamily="18" charset="0"/>
              </a:rPr>
              <a:t>1</a:t>
            </a:r>
            <a:endParaRPr lang="pl-PL" sz="7200" dirty="0">
              <a:solidFill>
                <a:srgbClr val="7030A0"/>
              </a:solidFill>
              <a:effectLst/>
              <a:latin typeface="Calibri" panose="020F0502020204030204" pitchFamily="34" charset="0"/>
              <a:ea typeface="Times New Roman" panose="02020603050405020304" pitchFamily="18" charset="0"/>
            </a:endParaRPr>
          </a:p>
          <a:p>
            <a:pPr marR="0" lvl="0" defTabSz="457200" rtl="0" eaLnBrk="1" fontAlgn="auto" latinLnBrk="0" hangingPunct="1">
              <a:spcBef>
                <a:spcPts val="1000"/>
              </a:spcBef>
              <a:spcAft>
                <a:spcPts val="0"/>
              </a:spcAft>
              <a:buClr>
                <a:srgbClr val="90C226"/>
              </a:buClr>
              <a:buSzPct val="80000"/>
              <a:buFontTx/>
              <a:buChar char="-"/>
              <a:tabLst/>
              <a:defRPr/>
            </a:pPr>
            <a:r>
              <a:rPr kumimoji="0" lang="pl-PL" sz="8000" b="0" i="0" u="none" strike="noStrike" kern="1200" cap="none" spc="0" normalizeH="0" baseline="0" noProof="0" dirty="0">
                <a:ln>
                  <a:noFill/>
                </a:ln>
                <a:effectLst/>
                <a:uLnTx/>
                <a:uFillTx/>
                <a:ea typeface="+mn-ea"/>
                <a:cs typeface="+mn-cs"/>
              </a:rPr>
              <a:t>Kwota wsparcia z programu EFRR – ok </a:t>
            </a:r>
            <a:r>
              <a:rPr kumimoji="0" lang="pl-PL" sz="8000" b="0" i="0" u="none" strike="noStrike" kern="1200" cap="none" spc="0" normalizeH="0" baseline="0" noProof="0" dirty="0">
                <a:ln>
                  <a:noFill/>
                </a:ln>
                <a:solidFill>
                  <a:srgbClr val="7030A0"/>
                </a:solidFill>
                <a:effectLst/>
                <a:uLnTx/>
                <a:uFillTx/>
                <a:ea typeface="+mn-ea"/>
                <a:cs typeface="+mn-cs"/>
              </a:rPr>
              <a:t>1 320 000,00 zł</a:t>
            </a:r>
            <a:endParaRPr lang="pl-PL" sz="8000" dirty="0">
              <a:solidFill>
                <a:srgbClr val="7030A0"/>
              </a:solidFill>
            </a:endParaRPr>
          </a:p>
          <a:p>
            <a:pPr marR="0" lvl="0" defTabSz="457200" rtl="0" eaLnBrk="1" fontAlgn="auto" latinLnBrk="0" hangingPunct="1">
              <a:spcBef>
                <a:spcPts val="1000"/>
              </a:spcBef>
              <a:spcAft>
                <a:spcPts val="0"/>
              </a:spcAft>
              <a:buClr>
                <a:srgbClr val="90C226"/>
              </a:buClr>
              <a:buSzPct val="80000"/>
              <a:buFontTx/>
              <a:buChar char="-"/>
              <a:tabLst/>
              <a:defRPr/>
            </a:pPr>
            <a:r>
              <a:rPr kumimoji="0" lang="pl-PL" sz="8000" b="0" i="0" u="none" strike="noStrike" kern="1200" cap="none" spc="0" normalizeH="0" baseline="0" noProof="0" dirty="0">
                <a:ln>
                  <a:noFill/>
                </a:ln>
                <a:effectLst/>
                <a:uLnTx/>
                <a:uFillTx/>
                <a:ea typeface="+mn-ea"/>
                <a:cs typeface="+mn-cs"/>
              </a:rPr>
              <a:t>Poziom dofinansowania – 85% KK</a:t>
            </a:r>
          </a:p>
          <a:p>
            <a:pPr marL="0" marR="0" lvl="0" indent="0" defTabSz="457200" rtl="0" eaLnBrk="1" fontAlgn="auto" latinLnBrk="0" hangingPunct="1">
              <a:spcBef>
                <a:spcPts val="1000"/>
              </a:spcBef>
              <a:spcAft>
                <a:spcPts val="0"/>
              </a:spcAft>
              <a:buClr>
                <a:srgbClr val="90C226"/>
              </a:buClr>
              <a:buSzPct val="80000"/>
              <a:buNone/>
              <a:tabLst/>
              <a:defRPr/>
            </a:pPr>
            <a:r>
              <a:rPr kumimoji="0" lang="pl-PL" sz="8000" b="0" i="0" u="none" strike="noStrike" kern="1200" cap="none" spc="0" normalizeH="0" baseline="0" noProof="0" dirty="0">
                <a:ln>
                  <a:noFill/>
                </a:ln>
                <a:effectLst/>
                <a:uLnTx/>
                <a:uFillTx/>
                <a:ea typeface="+mn-ea"/>
                <a:cs typeface="+mn-cs"/>
              </a:rPr>
              <a:t>- Wnioskodawca- </a:t>
            </a:r>
            <a:r>
              <a:rPr kumimoji="0" lang="pl-PL" sz="8000" b="0" i="0" u="none" strike="noStrike" kern="1200" cap="none" spc="0" normalizeH="0" baseline="0" noProof="0" dirty="0">
                <a:ln>
                  <a:noFill/>
                </a:ln>
                <a:solidFill>
                  <a:srgbClr val="7030A0"/>
                </a:solidFill>
                <a:effectLst/>
                <a:uLnTx/>
                <a:uFillTx/>
                <a:ea typeface="+mn-ea"/>
                <a:cs typeface="+mn-cs"/>
              </a:rPr>
              <a:t>JST</a:t>
            </a:r>
          </a:p>
          <a:p>
            <a:pPr marL="0" marR="0" lvl="0" indent="0" defTabSz="457200" rtl="0" eaLnBrk="1" fontAlgn="auto" latinLnBrk="0" hangingPunct="1">
              <a:spcBef>
                <a:spcPts val="1000"/>
              </a:spcBef>
              <a:spcAft>
                <a:spcPts val="0"/>
              </a:spcAft>
              <a:buClr>
                <a:srgbClr val="90C226"/>
              </a:buClr>
              <a:buSzPct val="80000"/>
              <a:buNone/>
              <a:tabLst/>
              <a:defRPr/>
            </a:pPr>
            <a:r>
              <a:rPr kumimoji="0" lang="pl-PL" sz="8000" b="0" i="0" u="none" strike="noStrike" kern="1200" cap="none" spc="0" normalizeH="0" baseline="0" noProof="0" dirty="0">
                <a:ln>
                  <a:noFill/>
                </a:ln>
                <a:effectLst/>
                <a:uLnTx/>
                <a:uFillTx/>
                <a:ea typeface="+mn-ea"/>
                <a:cs typeface="+mn-cs"/>
              </a:rPr>
              <a:t>- Sposób realizacji – konkurs</a:t>
            </a:r>
          </a:p>
          <a:p>
            <a:pPr marL="0" marR="0" lvl="0" indent="0" defTabSz="457200" rtl="0" eaLnBrk="1" fontAlgn="auto" latinLnBrk="0" hangingPunct="1">
              <a:spcBef>
                <a:spcPts val="1000"/>
              </a:spcBef>
              <a:spcAft>
                <a:spcPts val="0"/>
              </a:spcAft>
              <a:buClr>
                <a:srgbClr val="90C226"/>
              </a:buClr>
              <a:buSzPct val="80000"/>
              <a:buNone/>
              <a:tabLst/>
              <a:defRPr/>
            </a:pPr>
            <a:r>
              <a:rPr kumimoji="0" lang="pl-PL" sz="8000" b="0" i="0" u="none" strike="noStrike" kern="1200" cap="none" spc="0" normalizeH="0" baseline="0" noProof="0" dirty="0">
                <a:ln>
                  <a:noFill/>
                </a:ln>
                <a:effectLst/>
                <a:uLnTx/>
                <a:uFillTx/>
                <a:ea typeface="+mn-ea"/>
                <a:cs typeface="+mn-cs"/>
              </a:rPr>
              <a:t>- Wysokość wsparcia (na jedną operację) – od </a:t>
            </a:r>
            <a:r>
              <a:rPr kumimoji="0" lang="pl-PL" sz="8000" b="0" i="0" u="none" strike="noStrike" kern="1200" cap="none" spc="0" normalizeH="0" baseline="0" noProof="0" dirty="0">
                <a:ln>
                  <a:noFill/>
                </a:ln>
                <a:solidFill>
                  <a:srgbClr val="7030A0"/>
                </a:solidFill>
                <a:effectLst/>
                <a:uLnTx/>
                <a:uFillTx/>
                <a:ea typeface="+mn-ea"/>
                <a:cs typeface="+mn-cs"/>
              </a:rPr>
              <a:t>350 000,00 zł</a:t>
            </a:r>
          </a:p>
          <a:p>
            <a:pPr marL="0" indent="0">
              <a:buNone/>
            </a:pPr>
            <a:endParaRPr lang="pl-PL" sz="200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1000"/>
              </a:spcBef>
              <a:spcAft>
                <a:spcPts val="0"/>
              </a:spcAft>
              <a:buClr>
                <a:srgbClr val="90C226"/>
              </a:buClr>
              <a:buSzPct val="80000"/>
              <a:buFont typeface="Wingdings 3" charset="2"/>
              <a:buNone/>
              <a:tabLst/>
              <a:defRPr/>
            </a:pPr>
            <a:endParaRPr lang="pl-PL" sz="2000" dirty="0"/>
          </a:p>
        </p:txBody>
      </p:sp>
    </p:spTree>
    <p:extLst>
      <p:ext uri="{BB962C8B-B14F-4D97-AF65-F5344CB8AC3E}">
        <p14:creationId xmlns:p14="http://schemas.microsoft.com/office/powerpoint/2010/main" val="17164283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953BAC4C-4914-C6BB-4A24-91F85CE85BA1}"/>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52F36551-811D-67D7-FACC-02F780815B5E}"/>
              </a:ext>
            </a:extLst>
          </p:cNvPr>
          <p:cNvSpPr>
            <a:spLocks noGrp="1"/>
          </p:cNvSpPr>
          <p:nvPr>
            <p:ph type="title"/>
          </p:nvPr>
        </p:nvSpPr>
        <p:spPr>
          <a:xfrm>
            <a:off x="607236" y="134471"/>
            <a:ext cx="10510575" cy="1149908"/>
          </a:xfrm>
        </p:spPr>
        <p:txBody>
          <a:bodyPr anchor="b">
            <a:noAutofit/>
          </a:bodyPr>
          <a:lstStyle/>
          <a:p>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1.</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6</a:t>
            </a:r>
            <a:r>
              <a:rPr kumimoji="0" lang="en-US"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 </a:t>
            </a:r>
            <a:r>
              <a:rPr kumimoji="0" lang="pl-PL" sz="4000" b="1" i="0" u="none" strike="noStrike" kern="1200" cap="none" spc="0" normalizeH="0" baseline="0" noProof="0" dirty="0">
                <a:ln>
                  <a:noFill/>
                </a:ln>
                <a:solidFill>
                  <a:srgbClr val="7030A0"/>
                </a:solidFill>
                <a:effectLst/>
                <a:uLnTx/>
                <a:uFillTx/>
                <a:latin typeface="Times New Roman" panose="02020603050405020304" pitchFamily="18" charset="0"/>
                <a:ea typeface="+mj-ea"/>
                <a:cs typeface="Times New Roman" panose="02020603050405020304" pitchFamily="18" charset="0"/>
              </a:rPr>
              <a:t>Rozwój oferty turystycznej na obszarze LGD ZPT- EFRR</a:t>
            </a:r>
            <a:endParaRPr lang="pl-PL" sz="4000" b="1" dirty="0">
              <a:solidFill>
                <a:srgbClr val="7030A0"/>
              </a:solidFill>
            </a:endParaRPr>
          </a:p>
        </p:txBody>
      </p:sp>
      <p:sp>
        <p:nvSpPr>
          <p:cNvPr id="3" name="Symbol zastępczy zawartości 2">
            <a:extLst>
              <a:ext uri="{FF2B5EF4-FFF2-40B4-BE49-F238E27FC236}">
                <a16:creationId xmlns:a16="http://schemas.microsoft.com/office/drawing/2014/main" id="{FF6A2899-8A8E-7BA3-1158-8FBC584AF4C1}"/>
              </a:ext>
            </a:extLst>
          </p:cNvPr>
          <p:cNvSpPr>
            <a:spLocks noGrp="1"/>
          </p:cNvSpPr>
          <p:nvPr>
            <p:ph idx="1"/>
          </p:nvPr>
        </p:nvSpPr>
        <p:spPr>
          <a:xfrm>
            <a:off x="457200" y="1362635"/>
            <a:ext cx="10510574" cy="5253318"/>
          </a:xfrm>
        </p:spPr>
        <p:txBody>
          <a:bodyPr anchor="t">
            <a:normAutofit/>
          </a:bodyPr>
          <a:lstStyle/>
          <a:p>
            <a:pPr marL="0" lvl="0" indent="0">
              <a:lnSpc>
                <a:spcPct val="115000"/>
              </a:lnSpc>
              <a:spcBef>
                <a:spcPts val="600"/>
              </a:spcBef>
              <a:spcAft>
                <a:spcPts val="600"/>
              </a:spcAft>
              <a:buNone/>
            </a:pPr>
            <a:r>
              <a:rPr lang="pl-PL" sz="2400" dirty="0">
                <a:effectLst/>
                <a:ea typeface="Times New Roman" panose="02020603050405020304" pitchFamily="18" charset="0"/>
              </a:rPr>
              <a:t>Konieczność przygotowania </a:t>
            </a:r>
            <a:r>
              <a:rPr lang="pl-PL" sz="2400" dirty="0">
                <a:solidFill>
                  <a:srgbClr val="7030A0"/>
                </a:solidFill>
                <a:ea typeface="Times New Roman" panose="02020603050405020304" pitchFamily="18" charset="0"/>
              </a:rPr>
              <a:t>Analizy finansowej zgodnie z formularzem UM.</a:t>
            </a:r>
          </a:p>
          <a:p>
            <a:pPr marL="0" indent="0">
              <a:lnSpc>
                <a:spcPct val="115000"/>
              </a:lnSpc>
              <a:spcAft>
                <a:spcPts val="300"/>
              </a:spcAft>
              <a:buNone/>
            </a:pPr>
            <a:r>
              <a:rPr lang="pl-PL" sz="2400" dirty="0">
                <a:effectLst/>
                <a:ea typeface="Calibri" panose="020F0502020204030204" pitchFamily="34" charset="0"/>
                <a:cs typeface="Times New Roman" panose="02020603050405020304" pitchFamily="18" charset="0"/>
              </a:rPr>
              <a:t>Weryfikowane będą ustalone w analizie finansowej wartości wskaźników efektywności finansowej projektu.</a:t>
            </a:r>
          </a:p>
          <a:p>
            <a:pPr marL="0" indent="0">
              <a:buNone/>
            </a:pPr>
            <a:r>
              <a:rPr lang="pl-PL" sz="2400" dirty="0">
                <a:effectLst/>
                <a:ea typeface="Calibri" panose="020F0502020204030204" pitchFamily="34" charset="0"/>
              </a:rPr>
              <a:t>Kryterium uznaje się za spełnione jeśli wskaźnik FNPV/K (finansowa bieżąca wartość netto kapitału) ze wsparciem unijnym będzie mieć wartość ujemną lub równą zeru, natomiast finansowa stopa zwrotu FRR(K) (finansowa wewnętrzna stopa zwrotu z kapitału) będzie niższa lub równa stopie dyskontowej użytej w analizie finansowej. Dopuszcza się odstępstwo od tej zasady w postaci nieujemnej wartości FNPV (finansowa bieżąca wartość netto) w sytuacji, gdy wynika to ze specyfiki projektu, tj. dotyczy sytuacji znacznego poziomu ryzyka związanego z wysokim poziomem innowacyjności lub w projektach dotyczących podniesienia efektywności energetycznej budynków jeśli generują oszczędności kosztów operacyjnych.</a:t>
            </a:r>
            <a:endParaRPr lang="pl-PL" sz="2400" dirty="0">
              <a:solidFill>
                <a:srgbClr val="00B050"/>
              </a:solidFill>
              <a:effectLst/>
              <a:ea typeface="Times New Roman" panose="02020603050405020304" pitchFamily="18" charset="0"/>
            </a:endParaRPr>
          </a:p>
          <a:p>
            <a:pPr marL="0" indent="0">
              <a:buNone/>
            </a:pPr>
            <a:endParaRPr lang="pl-PL" sz="200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1000"/>
              </a:spcBef>
              <a:spcAft>
                <a:spcPts val="0"/>
              </a:spcAft>
              <a:buClr>
                <a:srgbClr val="90C226"/>
              </a:buClr>
              <a:buSzPct val="80000"/>
              <a:buFont typeface="Wingdings 3" charset="2"/>
              <a:buNone/>
              <a:tabLst/>
              <a:defRPr/>
            </a:pPr>
            <a:endParaRPr lang="pl-PL" sz="2000" dirty="0"/>
          </a:p>
        </p:txBody>
      </p:sp>
    </p:spTree>
    <p:extLst>
      <p:ext uri="{BB962C8B-B14F-4D97-AF65-F5344CB8AC3E}">
        <p14:creationId xmlns:p14="http://schemas.microsoft.com/office/powerpoint/2010/main" val="26740450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16D7E5-C7E1-E196-8C7A-7B03A6554355}"/>
              </a:ext>
            </a:extLst>
          </p:cNvPr>
          <p:cNvSpPr>
            <a:spLocks noGrp="1"/>
          </p:cNvSpPr>
          <p:nvPr>
            <p:ph type="title"/>
          </p:nvPr>
        </p:nvSpPr>
        <p:spPr>
          <a:xfrm>
            <a:off x="195860" y="71718"/>
            <a:ext cx="11673924" cy="1156447"/>
          </a:xfrm>
        </p:spPr>
        <p:txBody>
          <a:bodyPr anchor="ctr">
            <a:noAutofit/>
          </a:bodyPr>
          <a:lstStyle/>
          <a:p>
            <a:pPr algn="ctr"/>
            <a:r>
              <a:rPr kumimoji="0" lang="pl-PL" sz="3200" b="1" i="0" u="none" strike="noStrike" kern="1200" cap="none"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Wsparcie w ramach Programu Strategicznego  Wspólna Polityka Rolna (PS WPR) </a:t>
            </a:r>
            <a:endParaRPr lang="pl-PL" sz="3200" b="1" dirty="0">
              <a:solidFill>
                <a:srgbClr val="0070C0"/>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35A33596-5CCF-9B57-E60B-6B892C75453D}"/>
              </a:ext>
            </a:extLst>
          </p:cNvPr>
          <p:cNvSpPr>
            <a:spLocks noGrp="1"/>
          </p:cNvSpPr>
          <p:nvPr>
            <p:ph idx="1"/>
          </p:nvPr>
        </p:nvSpPr>
        <p:spPr>
          <a:xfrm>
            <a:off x="285507" y="1649506"/>
            <a:ext cx="11351707" cy="5056094"/>
          </a:xfrm>
        </p:spPr>
        <p:txBody>
          <a:bodyPr anchor="ctr">
            <a:normAutofit fontScale="92500" lnSpcReduction="20000"/>
          </a:bodyPr>
          <a:lstStyle/>
          <a:p>
            <a:pPr marL="0" marR="0" lvl="0" indent="0" defTabSz="457200" rtl="0" eaLnBrk="1" fontAlgn="auto" latinLnBrk="0" hangingPunct="1">
              <a:spcBef>
                <a:spcPts val="0"/>
              </a:spcBef>
              <a:spcAft>
                <a:spcPts val="0"/>
              </a:spcAft>
              <a:buClrTx/>
              <a:buSzTx/>
              <a:buFontTx/>
              <a:buNone/>
              <a:tabLst/>
              <a:defRPr/>
            </a:pPr>
            <a:r>
              <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Suma pomocy dla </a:t>
            </a:r>
            <a:r>
              <a:rPr kumimoji="0" lang="pl-PL" sz="2400" b="1"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jednego beneficjenta  nie może przekroczyć 500 tys. zł. </a:t>
            </a:r>
            <a:r>
              <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Limitu nie stosuje się do JSFP. </a:t>
            </a:r>
          </a:p>
          <a:p>
            <a:pPr marL="0" marR="0" lvl="0" indent="0" defTabSz="457200" rtl="0" eaLnBrk="1" fontAlgn="auto" latinLnBrk="0" hangingPunct="1">
              <a:spcBef>
                <a:spcPts val="0"/>
              </a:spcBef>
              <a:spcAft>
                <a:spcPts val="0"/>
              </a:spcAft>
              <a:buClrTx/>
              <a:buSzTx/>
              <a:buFontTx/>
              <a:buNone/>
              <a:tabLst/>
              <a:defRPr/>
            </a:pPr>
            <a:endPar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lang="pl-PL" sz="2400" spc="110" dirty="0">
                <a:latin typeface="Times New Roman" panose="02020603050405020304" pitchFamily="18" charset="0"/>
                <a:cs typeface="Times New Roman" panose="02020603050405020304" pitchFamily="18" charset="0"/>
              </a:rPr>
              <a:t>W</a:t>
            </a:r>
            <a:r>
              <a:rPr kumimoji="0" lang="pl-PL" sz="2400" b="0" i="0" u="none" strike="noStrike" kern="1200" cap="none" spc="110" normalizeH="0" noProof="0" dirty="0" err="1">
                <a:ln>
                  <a:noFill/>
                </a:ln>
                <a:effectLst/>
                <a:uLnTx/>
                <a:uFillTx/>
                <a:latin typeface="Times New Roman" panose="02020603050405020304" pitchFamily="18" charset="0"/>
                <a:cs typeface="Times New Roman" panose="02020603050405020304" pitchFamily="18" charset="0"/>
              </a:rPr>
              <a:t>nioskodawcy</a:t>
            </a:r>
            <a:r>
              <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 - NGO - siedziba lub oddział przynajmniej od roku na obszarze LGD.</a:t>
            </a:r>
          </a:p>
          <a:p>
            <a:pPr marL="0" marR="0" lvl="0" indent="0" defTabSz="457200" rtl="0" eaLnBrk="1" fontAlgn="auto" latinLnBrk="0" hangingPunct="1">
              <a:spcBef>
                <a:spcPts val="0"/>
              </a:spcBef>
              <a:spcAft>
                <a:spcPts val="0"/>
              </a:spcAft>
              <a:buClrTx/>
              <a:buSzTx/>
              <a:buFontTx/>
              <a:buNone/>
              <a:tabLst/>
              <a:defRPr/>
            </a:pPr>
            <a:endPar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W przypadku gdy operacja jest inwestycją trwale związaną z nieruchomością, pomoc przyznaje się, jeżeli jest realizowana:</a:t>
            </a:r>
          </a:p>
          <a:p>
            <a:pPr marL="0" marR="0" lvl="0" indent="0" defTabSz="457200" rtl="0" eaLnBrk="1" fontAlgn="auto" latinLnBrk="0" hangingPunct="1">
              <a:spcBef>
                <a:spcPts val="0"/>
              </a:spcBef>
              <a:spcAft>
                <a:spcPts val="0"/>
              </a:spcAft>
              <a:buClrTx/>
              <a:buSzTx/>
              <a:buFontTx/>
              <a:buNone/>
              <a:tabLst/>
              <a:defRPr/>
            </a:pPr>
            <a:endPar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endParaRPr>
          </a:p>
          <a:p>
            <a:pPr marL="457200" marR="0" lvl="0" indent="-457200" defTabSz="457200" rtl="0" eaLnBrk="1" fontAlgn="auto" latinLnBrk="0" hangingPunct="1">
              <a:spcBef>
                <a:spcPts val="0"/>
              </a:spcBef>
              <a:spcAft>
                <a:spcPts val="0"/>
              </a:spcAft>
              <a:buClrTx/>
              <a:buSzTx/>
              <a:buFontTx/>
              <a:buAutoNum type="arabicParenR"/>
              <a:tabLst/>
              <a:defRPr/>
            </a:pPr>
            <a:r>
              <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na obszarze objętym LSR;</a:t>
            </a:r>
          </a:p>
          <a:p>
            <a:pPr marL="0" marR="0" lvl="0" indent="0" defTabSz="457200" rtl="0" eaLnBrk="1" fontAlgn="auto" latinLnBrk="0" hangingPunct="1">
              <a:spcBef>
                <a:spcPts val="0"/>
              </a:spcBef>
              <a:spcAft>
                <a:spcPts val="0"/>
              </a:spcAft>
              <a:buClrTx/>
              <a:buSzTx/>
              <a:buNone/>
              <a:tabLst/>
              <a:defRPr/>
            </a:pPr>
            <a:endPar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2) </a:t>
            </a:r>
            <a:r>
              <a:rPr kumimoji="0" lang="pl-PL" sz="2400" b="1"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na nieruchomości będącej własnością wnioskodawcy lub do której wnioskodawca posiada tytuł prawny do dysponowania na cele określone we wniosku </a:t>
            </a:r>
            <a:r>
              <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o przyznanie pomocy przez okres ubiegania się o przyznanie pomocy na operację, okres realizacji operacji oraz okres związania celem.</a:t>
            </a:r>
          </a:p>
          <a:p>
            <a:pPr marL="0" marR="0" lvl="0" indent="0" defTabSz="457200" rtl="0" eaLnBrk="1" fontAlgn="auto" latinLnBrk="0" hangingPunct="1">
              <a:spcBef>
                <a:spcPts val="0"/>
              </a:spcBef>
              <a:spcAft>
                <a:spcPts val="0"/>
              </a:spcAft>
              <a:buClrTx/>
              <a:buSzTx/>
              <a:buFontTx/>
              <a:buNone/>
              <a:tabLst/>
              <a:defRPr/>
            </a:pPr>
            <a:endPar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W przypadku operacji, która obejmuje koszty zakupu i instalacji odnawialnych źródeł energii, pomoc przyznaje się, jeżeli suma planowanych do poniesienia kosztów dotyczących odnawialnych źródeł energii nie przekracza połowy wszystkich kosztów kwalifikowalnych.</a:t>
            </a:r>
          </a:p>
          <a:p>
            <a:pPr marL="0" marR="0" lvl="0" indent="0" defTabSz="457200" rtl="0" eaLnBrk="1" fontAlgn="auto" latinLnBrk="0" hangingPunct="1">
              <a:spcBef>
                <a:spcPts val="0"/>
              </a:spcBef>
              <a:spcAft>
                <a:spcPts val="0"/>
              </a:spcAft>
              <a:buClrTx/>
              <a:buSzTx/>
              <a:buFontTx/>
              <a:buNone/>
              <a:tabLst/>
              <a:defRPr/>
            </a:pPr>
            <a:endPar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endParaRPr lang="pl-PL" sz="2400" spc="11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endParaRPr lang="pl-PL" sz="2400" dirty="0"/>
          </a:p>
        </p:txBody>
      </p:sp>
    </p:spTree>
    <p:extLst>
      <p:ext uri="{BB962C8B-B14F-4D97-AF65-F5344CB8AC3E}">
        <p14:creationId xmlns:p14="http://schemas.microsoft.com/office/powerpoint/2010/main" val="30881905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783B4BEA-ADFE-C2D7-5A3B-BA12CF5B768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250AA13D-842E-B91B-9107-5F7248844069}"/>
              </a:ext>
            </a:extLst>
          </p:cNvPr>
          <p:cNvSpPr>
            <a:spLocks noGrp="1"/>
          </p:cNvSpPr>
          <p:nvPr>
            <p:ph type="title"/>
          </p:nvPr>
        </p:nvSpPr>
        <p:spPr>
          <a:xfrm>
            <a:off x="195860" y="71718"/>
            <a:ext cx="11673924" cy="1156447"/>
          </a:xfrm>
        </p:spPr>
        <p:txBody>
          <a:bodyPr anchor="ctr">
            <a:noAutofit/>
          </a:bodyPr>
          <a:lstStyle/>
          <a:p>
            <a:pPr algn="ctr"/>
            <a:r>
              <a:rPr kumimoji="0" lang="pl-PL" sz="4000" b="1" i="0" u="none" strike="noStrike" kern="1200" cap="none"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PS WPR- koszty ogólne </a:t>
            </a:r>
            <a:endParaRPr lang="pl-PL" sz="4000" b="1" dirty="0">
              <a:solidFill>
                <a:srgbClr val="0070C0"/>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D33E4D5A-9CD1-3BAA-4A4C-912E5C3D0CED}"/>
              </a:ext>
            </a:extLst>
          </p:cNvPr>
          <p:cNvSpPr>
            <a:spLocks noGrp="1"/>
          </p:cNvSpPr>
          <p:nvPr>
            <p:ph idx="1"/>
          </p:nvPr>
        </p:nvSpPr>
        <p:spPr>
          <a:xfrm>
            <a:off x="285507" y="1272987"/>
            <a:ext cx="11351707" cy="5109884"/>
          </a:xfrm>
        </p:spPr>
        <p:txBody>
          <a:bodyPr anchor="ctr">
            <a:normAutofit/>
          </a:bodyPr>
          <a:lstStyle/>
          <a:p>
            <a:pPr marL="0" marR="0" lvl="0" indent="0" defTabSz="457200" rtl="0" eaLnBrk="1" fontAlgn="auto" latinLnBrk="0" hangingPunct="1">
              <a:spcBef>
                <a:spcPts val="0"/>
              </a:spcBef>
              <a:spcAft>
                <a:spcPts val="0"/>
              </a:spcAft>
              <a:buClrTx/>
              <a:buSzTx/>
              <a:buFontTx/>
              <a:buNone/>
              <a:tabLst/>
              <a:defRPr/>
            </a:pPr>
            <a:r>
              <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WPR -Do kosztów ogólnych (10% kosztów </a:t>
            </a:r>
            <a:r>
              <a:rPr kumimoji="0" lang="pl-PL" sz="2400" b="0" i="0" u="none" strike="noStrike" kern="1200" cap="none" spc="110" normalizeH="0" noProof="0" dirty="0" err="1">
                <a:ln>
                  <a:noFill/>
                </a:ln>
                <a:effectLst/>
                <a:uLnTx/>
                <a:uFillTx/>
                <a:latin typeface="Times New Roman" panose="02020603050405020304" pitchFamily="18" charset="0"/>
                <a:cs typeface="Times New Roman" panose="02020603050405020304" pitchFamily="18" charset="0"/>
              </a:rPr>
              <a:t>kwalifikowlanych</a:t>
            </a:r>
            <a:r>
              <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 zalicza się w szczególności koszty:</a:t>
            </a:r>
          </a:p>
          <a:p>
            <a:pPr marL="0" marR="0" lvl="0" indent="0" defTabSz="457200" rtl="0" eaLnBrk="1" fontAlgn="auto" latinLnBrk="0" hangingPunct="1">
              <a:spcBef>
                <a:spcPts val="0"/>
              </a:spcBef>
              <a:spcAft>
                <a:spcPts val="0"/>
              </a:spcAft>
              <a:buClrTx/>
              <a:buSzTx/>
              <a:buFontTx/>
              <a:buNone/>
              <a:tabLst/>
              <a:defRPr/>
            </a:pPr>
            <a:endPar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1) przygotowania dokumentacji technicznej operacji, w tym:</a:t>
            </a:r>
          </a:p>
          <a:p>
            <a:pPr marL="0" marR="0" lvl="0" indent="0" defTabSz="457200" rtl="0" eaLnBrk="1" fontAlgn="auto" latinLnBrk="0" hangingPunct="1">
              <a:spcBef>
                <a:spcPts val="0"/>
              </a:spcBef>
              <a:spcAft>
                <a:spcPts val="0"/>
              </a:spcAft>
              <a:buClrTx/>
              <a:buSzTx/>
              <a:buFontTx/>
              <a:buNone/>
              <a:tabLst/>
              <a:defRPr/>
            </a:pPr>
            <a:r>
              <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a) kosztorysów inwestorskich,</a:t>
            </a:r>
          </a:p>
          <a:p>
            <a:pPr marL="0" marR="0" lvl="0" indent="0" defTabSz="457200" rtl="0" eaLnBrk="1" fontAlgn="auto" latinLnBrk="0" hangingPunct="1">
              <a:spcBef>
                <a:spcPts val="0"/>
              </a:spcBef>
              <a:spcAft>
                <a:spcPts val="0"/>
              </a:spcAft>
              <a:buClrTx/>
              <a:buSzTx/>
              <a:buFontTx/>
              <a:buNone/>
              <a:tabLst/>
              <a:defRPr/>
            </a:pPr>
            <a:r>
              <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b) projektów budowlanych,</a:t>
            </a:r>
          </a:p>
          <a:p>
            <a:pPr marL="0" marR="0" lvl="0" indent="0" defTabSz="457200" rtl="0" eaLnBrk="1" fontAlgn="auto" latinLnBrk="0" hangingPunct="1">
              <a:spcBef>
                <a:spcPts val="0"/>
              </a:spcBef>
              <a:spcAft>
                <a:spcPts val="0"/>
              </a:spcAft>
              <a:buClrTx/>
              <a:buSzTx/>
              <a:buFontTx/>
              <a:buNone/>
              <a:tabLst/>
              <a:defRPr/>
            </a:pPr>
            <a:r>
              <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c) wypisów i wyrysów z ewidencji gruntów i budynków,</a:t>
            </a:r>
          </a:p>
          <a:p>
            <a:pPr marL="0" marR="0" lvl="0" indent="0" defTabSz="457200" rtl="0" eaLnBrk="1" fontAlgn="auto" latinLnBrk="0" hangingPunct="1">
              <a:spcBef>
                <a:spcPts val="0"/>
              </a:spcBef>
              <a:spcAft>
                <a:spcPts val="0"/>
              </a:spcAft>
              <a:buClrTx/>
              <a:buSzTx/>
              <a:buFontTx/>
              <a:buNone/>
              <a:tabLst/>
              <a:defRPr/>
            </a:pPr>
            <a:r>
              <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d) projektu OZE (odnawialne źródła energii) i termomodernizacji,</a:t>
            </a:r>
          </a:p>
          <a:p>
            <a:pPr marL="0" marR="0" lvl="0" indent="0" defTabSz="457200" rtl="0" eaLnBrk="1" fontAlgn="auto" latinLnBrk="0" hangingPunct="1">
              <a:spcBef>
                <a:spcPts val="0"/>
              </a:spcBef>
              <a:spcAft>
                <a:spcPts val="0"/>
              </a:spcAft>
              <a:buClrTx/>
              <a:buSzTx/>
              <a:buFontTx/>
              <a:buNone/>
              <a:tabLst/>
              <a:defRPr/>
            </a:pPr>
            <a:r>
              <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e) audytu energetycznego;</a:t>
            </a:r>
          </a:p>
          <a:p>
            <a:pPr marL="0" marR="0" lvl="0" indent="0" defTabSz="457200" rtl="0" eaLnBrk="1" fontAlgn="auto" latinLnBrk="0" hangingPunct="1">
              <a:spcBef>
                <a:spcPts val="0"/>
              </a:spcBef>
              <a:spcAft>
                <a:spcPts val="0"/>
              </a:spcAft>
              <a:buClrTx/>
              <a:buSzTx/>
              <a:buFontTx/>
              <a:buNone/>
              <a:tabLst/>
              <a:defRPr/>
            </a:pPr>
            <a:r>
              <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2) sprawowania nadzoru inwestorskiego lub autorskiego;</a:t>
            </a:r>
          </a:p>
          <a:p>
            <a:pPr marL="0" marR="0" lvl="0" indent="0" defTabSz="457200" rtl="0" eaLnBrk="1" fontAlgn="auto" latinLnBrk="0" hangingPunct="1">
              <a:spcBef>
                <a:spcPts val="0"/>
              </a:spcBef>
              <a:spcAft>
                <a:spcPts val="0"/>
              </a:spcAft>
              <a:buClrTx/>
              <a:buSzTx/>
              <a:buFontTx/>
              <a:buNone/>
              <a:tabLst/>
              <a:defRPr/>
            </a:pPr>
            <a:r>
              <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3) związane z kierowaniem robotami budowlanymi.</a:t>
            </a:r>
          </a:p>
          <a:p>
            <a:pPr marL="0" marR="0" lvl="0" indent="0" defTabSz="457200" rtl="0" eaLnBrk="1" fontAlgn="auto" latinLnBrk="0" hangingPunct="1">
              <a:spcBef>
                <a:spcPts val="0"/>
              </a:spcBef>
              <a:spcAft>
                <a:spcPts val="0"/>
              </a:spcAft>
              <a:buClrTx/>
              <a:buSzTx/>
              <a:buFontTx/>
              <a:buNone/>
              <a:tabLst/>
              <a:defRPr/>
            </a:pPr>
            <a:endParaRPr lang="pl-PL" sz="2400" spc="11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24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O pomoc może ubiegać się wyłącznie podmiot posiadający numer </a:t>
            </a:r>
            <a:r>
              <a:rPr kumimoji="0" lang="pl-PL" sz="2400" b="1" i="0" u="none" strike="noStrike" kern="1200" cap="none" spc="110" normalizeH="0" noProof="0" dirty="0">
                <a:ln>
                  <a:noFill/>
                </a:ln>
                <a:solidFill>
                  <a:srgbClr val="0070C0"/>
                </a:solidFill>
                <a:effectLst/>
                <a:uLnTx/>
                <a:uFillTx/>
                <a:latin typeface="Times New Roman" panose="02020603050405020304" pitchFamily="18" charset="0"/>
                <a:cs typeface="Times New Roman" panose="02020603050405020304" pitchFamily="18" charset="0"/>
              </a:rPr>
              <a:t>Ewidencji Producentów ( wpis do ewidencji producentów w ARiMR) .</a:t>
            </a:r>
          </a:p>
          <a:p>
            <a:pPr marL="0" marR="0" lvl="0" indent="0" defTabSz="457200" rtl="0" eaLnBrk="1" fontAlgn="auto" latinLnBrk="0" hangingPunct="1">
              <a:spcBef>
                <a:spcPts val="0"/>
              </a:spcBef>
              <a:spcAft>
                <a:spcPts val="0"/>
              </a:spcAft>
              <a:buClrTx/>
              <a:buSzTx/>
              <a:buFontTx/>
              <a:buNone/>
              <a:tabLst/>
              <a:defRPr/>
            </a:pPr>
            <a:endParaRPr lang="pl-PL" sz="2400" spc="11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endParaRPr lang="pl-PL" sz="2400" dirty="0"/>
          </a:p>
        </p:txBody>
      </p:sp>
    </p:spTree>
    <p:extLst>
      <p:ext uri="{BB962C8B-B14F-4D97-AF65-F5344CB8AC3E}">
        <p14:creationId xmlns:p14="http://schemas.microsoft.com/office/powerpoint/2010/main" val="7698308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941DDA24-7ECC-C833-90C3-E1645B36EA5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FA765284-AE88-7F58-8E16-CE12BEA0F0C8}"/>
              </a:ext>
            </a:extLst>
          </p:cNvPr>
          <p:cNvSpPr>
            <a:spLocks noGrp="1"/>
          </p:cNvSpPr>
          <p:nvPr>
            <p:ph type="title"/>
          </p:nvPr>
        </p:nvSpPr>
        <p:spPr>
          <a:xfrm>
            <a:off x="195860" y="0"/>
            <a:ext cx="11673924" cy="1461247"/>
          </a:xfrm>
        </p:spPr>
        <p:txBody>
          <a:bodyPr anchor="ctr">
            <a:noAutofit/>
          </a:bodyPr>
          <a:lstStyle/>
          <a:p>
            <a:r>
              <a:rPr kumimoji="0" lang="pl-PL" sz="3000" b="1" i="0" u="none" strike="noStrike" kern="1200" cap="none"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P 1.1 Tworzenie i rozwój małej infrastruktury publicznej dostępnej dla wszystkich mieszkańców- projekty </a:t>
            </a:r>
            <a:r>
              <a:rPr kumimoji="0" lang="pl-PL" sz="3000" b="1" i="0" u="none" strike="noStrike" kern="1200" cap="none" spc="0" normalizeH="0" baseline="0" noProof="0" dirty="0" err="1">
                <a:ln>
                  <a:noFill/>
                </a:ln>
                <a:solidFill>
                  <a:srgbClr val="0070C0"/>
                </a:solidFill>
                <a:effectLst/>
                <a:uLnTx/>
                <a:uFillTx/>
                <a:latin typeface="Times New Roman" panose="02020603050405020304" pitchFamily="18" charset="0"/>
                <a:cs typeface="Times New Roman" panose="02020603050405020304" pitchFamily="18" charset="0"/>
              </a:rPr>
              <a:t>jst</a:t>
            </a:r>
            <a:r>
              <a:rPr kumimoji="0" lang="pl-PL" sz="3000" b="1" i="0" u="none" strike="noStrike" kern="1200" cap="none"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 / NGO – PS WPR</a:t>
            </a:r>
            <a:endParaRPr lang="pl-PL" sz="3000" b="1" dirty="0">
              <a:solidFill>
                <a:srgbClr val="0070C0"/>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B2F11F6E-CD8B-339C-DD35-4FEC2BD9CD1C}"/>
              </a:ext>
            </a:extLst>
          </p:cNvPr>
          <p:cNvSpPr>
            <a:spLocks noGrp="1"/>
          </p:cNvSpPr>
          <p:nvPr>
            <p:ph idx="1"/>
          </p:nvPr>
        </p:nvSpPr>
        <p:spPr>
          <a:xfrm>
            <a:off x="356968" y="2635623"/>
            <a:ext cx="11351707" cy="2814918"/>
          </a:xfrm>
        </p:spPr>
        <p:txBody>
          <a:bodyPr anchor="ctr">
            <a:noAutofit/>
          </a:bodyPr>
          <a:lstStyle/>
          <a:p>
            <a:pPr marL="0" marR="0" lvl="0" indent="0" defTabSz="457200" rtl="0" eaLnBrk="1" fontAlgn="auto" latinLnBrk="0" hangingPunct="1">
              <a:spcBef>
                <a:spcPts val="0"/>
              </a:spcBef>
              <a:spcAft>
                <a:spcPts val="0"/>
              </a:spcAft>
              <a:buClrTx/>
              <a:buSzTx/>
              <a:buFontTx/>
              <a:buNone/>
              <a:tabLst/>
              <a:defRPr/>
            </a:pPr>
            <a:r>
              <a:rPr kumimoji="0" lang="pl-PL" sz="18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"Mała infrastruktura publiczna” – to </a:t>
            </a:r>
            <a:r>
              <a:rPr kumimoji="0" lang="pl-PL" sz="1800" b="1"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wszystkie operacje niekomercyjne, których koszty całkowite nie przekraczają 1 mln euro.</a:t>
            </a:r>
            <a:r>
              <a:rPr kumimoji="0" lang="pl-PL" sz="18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 Może to być </a:t>
            </a:r>
            <a:r>
              <a:rPr kumimoji="0" lang="pl-PL" sz="1800" b="1"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infrastruktura kulturalna, turystyczna, rekreacyjna lub sportowa</a:t>
            </a:r>
            <a:r>
              <a:rPr kumimoji="0" lang="pl-PL" sz="18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 Może to być jeden większy obiekt lub zbiór mniejszych obiektów infrastruktury pod warunkiem, że koszty całkowite operacji nie przekroczą 1 mln euro. Nie dozwolone są zakresy związane z budową lub modernizacja dróg, targowisk, sieci wodno-kanalizacyjnych, przydomowych oczyszczalni ścieków, oraz operacje dotyczące świadczenia usług rolniczych. </a:t>
            </a:r>
          </a:p>
          <a:p>
            <a:pPr marL="0" marR="0" lvl="0" indent="0" defTabSz="457200" rtl="0" eaLnBrk="1" fontAlgn="auto" latinLnBrk="0" hangingPunct="1">
              <a:spcBef>
                <a:spcPts val="0"/>
              </a:spcBef>
              <a:spcAft>
                <a:spcPts val="0"/>
              </a:spcAft>
              <a:buClrTx/>
              <a:buSzTx/>
              <a:buFontTx/>
              <a:buNone/>
              <a:tabLst/>
              <a:defRPr/>
            </a:pPr>
            <a:endParaRPr lang="pl-PL" sz="1800" spc="11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18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Zakres „Poprawa dostępu do usług dla lokalnych społeczności z wyłączeniem inwestycji infrastrukturalnych oraz operacji produkcyjnych (zakresy 1-3)” zakłada, iż efekty operacji będą służyły zaspokajaniu potrzeb społeczności lokalnej, a ewentualne obiekty infrastruktury powstające w ramach tych operacji będą ogólnodostępne. </a:t>
            </a:r>
          </a:p>
          <a:p>
            <a:pPr marL="0" marR="0" lvl="0" indent="0" defTabSz="457200" rtl="0" eaLnBrk="1" fontAlgn="auto" latinLnBrk="0" hangingPunct="1">
              <a:spcBef>
                <a:spcPts val="0"/>
              </a:spcBef>
              <a:spcAft>
                <a:spcPts val="0"/>
              </a:spcAft>
              <a:buClrTx/>
              <a:buSzTx/>
              <a:buFontTx/>
              <a:buNone/>
              <a:tabLst/>
              <a:defRPr/>
            </a:pPr>
            <a:r>
              <a:rPr kumimoji="0" lang="pl-PL" sz="1800" b="1"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W ramach tego zakresu możliwe będą do realizacji np. inwestycje polegające na wyposażeniu istniejącego już obiektu infrastruktury (np. świetlicy, przedszkola, boiska) lub inwestycje w obiekty infrastruktury ogólnodostępnej takie jak np. ławki, piaskownice, huśtawki, drabinki, śmietniki</a:t>
            </a:r>
            <a:r>
              <a:rPr kumimoji="0" lang="pl-PL" sz="18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 </a:t>
            </a:r>
          </a:p>
          <a:p>
            <a:pPr marL="0" marR="0" lvl="0" indent="0" defTabSz="457200" rtl="0" eaLnBrk="1" fontAlgn="auto" latinLnBrk="0" hangingPunct="1">
              <a:spcBef>
                <a:spcPts val="0"/>
              </a:spcBef>
              <a:spcAft>
                <a:spcPts val="0"/>
              </a:spcAft>
              <a:buClrTx/>
              <a:buSzTx/>
              <a:buFontTx/>
              <a:buNone/>
              <a:tabLst/>
              <a:defRPr/>
            </a:pPr>
            <a:endParaRPr lang="pl-PL" sz="1800" spc="11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1800" b="0" i="0" u="none" strike="noStrike" kern="1200" cap="none" spc="110" normalizeH="0" noProof="0" dirty="0">
                <a:ln>
                  <a:noFill/>
                </a:ln>
                <a:effectLst/>
                <a:uLnTx/>
                <a:uFillTx/>
                <a:latin typeface="Times New Roman" panose="02020603050405020304" pitchFamily="18" charset="0"/>
                <a:cs typeface="Times New Roman" panose="02020603050405020304" pitchFamily="18" charset="0"/>
              </a:rPr>
              <a:t>Może to być jeden większy obiekt lub zbiór mniejszych obiektów infrastruktury pod warunkiem, że koszty całkowite operacji nie przekroczą 1 mln euro. </a:t>
            </a:r>
            <a:endParaRPr lang="pl-PL" sz="1800" dirty="0"/>
          </a:p>
        </p:txBody>
      </p:sp>
    </p:spTree>
    <p:extLst>
      <p:ext uri="{BB962C8B-B14F-4D97-AF65-F5344CB8AC3E}">
        <p14:creationId xmlns:p14="http://schemas.microsoft.com/office/powerpoint/2010/main" val="20405171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EA30BEC-C18D-626F-F5A7-B4EC86BC52AA}"/>
              </a:ext>
            </a:extLst>
          </p:cNvPr>
          <p:cNvSpPr>
            <a:spLocks noGrp="1"/>
          </p:cNvSpPr>
          <p:nvPr>
            <p:ph idx="1"/>
          </p:nvPr>
        </p:nvSpPr>
        <p:spPr>
          <a:xfrm>
            <a:off x="792256" y="2656665"/>
            <a:ext cx="10285935" cy="3710496"/>
          </a:xfrm>
        </p:spPr>
        <p:txBody>
          <a:bodyPr anchor="ctr">
            <a:normAutofit fontScale="92500" lnSpcReduction="20000"/>
          </a:bodyPr>
          <a:lstStyle/>
          <a:p>
            <a:pPr marL="0" marR="0" lvl="0" indent="0" defTabSz="457200" rtl="0" eaLnBrk="1" fontAlgn="auto" latinLnBrk="0" hangingPunct="1">
              <a:spcBef>
                <a:spcPts val="0"/>
              </a:spcBef>
              <a:spcAft>
                <a:spcPts val="0"/>
              </a:spcAft>
              <a:buClrTx/>
              <a:buSzTx/>
              <a:buFontTx/>
              <a:buNone/>
              <a:tabLst/>
              <a:defRPr/>
            </a:pP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Liczba operacji dotyczących małej infrastruktury publicznej – 4 szt.</a:t>
            </a:r>
          </a:p>
          <a:p>
            <a:pPr marL="0" marR="0" lvl="0" indent="0" defTabSz="457200" rtl="0" eaLnBrk="1" fontAlgn="auto" latinLnBrk="0" hangingPunct="1">
              <a:spcBef>
                <a:spcPts val="0"/>
              </a:spcBef>
              <a:spcAft>
                <a:spcPts val="0"/>
              </a:spcAft>
              <a:buClrTx/>
              <a:buSzTx/>
              <a:buFontTx/>
              <a:buNone/>
              <a:tabLst/>
              <a:defRPr/>
            </a:pPr>
            <a:endPar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Kwota wsparcia z programu PS WPR –  ok 1 600 000,00 zł łącznie, </a:t>
            </a:r>
          </a:p>
          <a:p>
            <a:pPr marL="0" marR="0" lvl="0" indent="0" defTabSz="457200" rtl="0" eaLnBrk="1" fontAlgn="auto" latinLnBrk="0" hangingPunct="1">
              <a:spcBef>
                <a:spcPts val="0"/>
              </a:spcBef>
              <a:spcAft>
                <a:spcPts val="0"/>
              </a:spcAft>
              <a:buClrTx/>
              <a:buSzTx/>
              <a:buFontTx/>
              <a:buNone/>
              <a:tabLst/>
              <a:defRPr/>
            </a:pPr>
            <a:endPar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Wnioskodawca - jst / NGO</a:t>
            </a:r>
          </a:p>
          <a:p>
            <a:pPr marL="0" marR="0" lvl="0" indent="0" defTabSz="457200" rtl="0" eaLnBrk="1" fontAlgn="auto" latinLnBrk="0" hangingPunct="1">
              <a:spcBef>
                <a:spcPts val="0"/>
              </a:spcBef>
              <a:spcAft>
                <a:spcPts val="0"/>
              </a:spcAft>
              <a:buClrTx/>
              <a:buSzTx/>
              <a:buFontTx/>
              <a:buNone/>
              <a:tabLst/>
              <a:defRPr/>
            </a:pPr>
            <a:endPar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Sposób realizacji – konkurs</a:t>
            </a:r>
          </a:p>
          <a:p>
            <a:pPr marL="0" marR="0" lvl="0" indent="0" defTabSz="457200" rtl="0" eaLnBrk="1" fontAlgn="auto" latinLnBrk="0" hangingPunct="1">
              <a:spcBef>
                <a:spcPts val="0"/>
              </a:spcBef>
              <a:spcAft>
                <a:spcPts val="0"/>
              </a:spcAft>
              <a:buClrTx/>
              <a:buSzTx/>
              <a:buFontTx/>
              <a:buNone/>
              <a:tabLst/>
              <a:defRPr/>
            </a:pPr>
            <a:endPar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en-US"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Wysokość wsparcia (na jedną operację) – </a:t>
            </a: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od 50 000,00 zł do 500 000,00 zł</a:t>
            </a:r>
          </a:p>
          <a:p>
            <a:pPr marL="0" marR="0" lvl="0" indent="0" defTabSz="457200" rtl="0" eaLnBrk="1" fontAlgn="auto" latinLnBrk="0" hangingPunct="1">
              <a:spcBef>
                <a:spcPts val="0"/>
              </a:spcBef>
              <a:spcAft>
                <a:spcPts val="0"/>
              </a:spcAft>
              <a:buClrTx/>
              <a:buSzTx/>
              <a:buFontTx/>
              <a:buNone/>
              <a:tabLst/>
              <a:defRPr/>
            </a:pPr>
            <a:endPar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Poziom dofinansowania – 75%  jst / 100% NGO</a:t>
            </a:r>
          </a:p>
          <a:p>
            <a:pPr marL="0" marR="0" lvl="0" indent="0" defTabSz="457200" rtl="0" eaLnBrk="1" fontAlgn="auto" latinLnBrk="0" hangingPunct="1">
              <a:spcBef>
                <a:spcPts val="0"/>
              </a:spcBef>
              <a:spcAft>
                <a:spcPts val="0"/>
              </a:spcAft>
              <a:buClrTx/>
              <a:buSzTx/>
              <a:buFontTx/>
              <a:buNone/>
              <a:tabLst/>
              <a:defRPr/>
            </a:pPr>
            <a:endPar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Okres trwałości - 5 lat od dnia wypłaty pomocy</a:t>
            </a:r>
          </a:p>
          <a:p>
            <a:pPr marL="0" marR="0" lvl="0" indent="0" defTabSz="457200" rtl="0" eaLnBrk="1" fontAlgn="auto" latinLnBrk="0" hangingPunct="1">
              <a:spcBef>
                <a:spcPts val="0"/>
              </a:spcBef>
              <a:spcAft>
                <a:spcPts val="0"/>
              </a:spcAft>
              <a:buClrTx/>
              <a:buSzTx/>
              <a:buFontTx/>
              <a:buNone/>
              <a:tabLst/>
              <a:defRPr/>
            </a:pPr>
            <a:endPar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Forma płatności - refundacja poniesionych kosztów, </a:t>
            </a:r>
            <a:r>
              <a:rPr kumimoji="0" lang="pl-PL" sz="20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zaliczka - </a:t>
            </a:r>
            <a:r>
              <a:rPr lang="pl-PL" sz="2000" dirty="0">
                <a:solidFill>
                  <a:srgbClr val="FF0000"/>
                </a:solidFill>
                <a:latin typeface="Times New Roman" panose="02020603050405020304" pitchFamily="18" charset="0"/>
                <a:cs typeface="Times New Roman" panose="02020603050405020304" pitchFamily="18" charset="0"/>
              </a:rPr>
              <a:t>d</a:t>
            </a:r>
            <a:r>
              <a:rPr kumimoji="0" lang="pl-PL" sz="20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o potwierdzenia (brak wzoru umowy, w przygotowaniu przez ARiMR )</a:t>
            </a:r>
          </a:p>
          <a:p>
            <a:endParaRPr lang="pl-PL" sz="1400" dirty="0"/>
          </a:p>
        </p:txBody>
      </p:sp>
      <p:sp>
        <p:nvSpPr>
          <p:cNvPr id="2" name="pole tekstowe 1">
            <a:extLst>
              <a:ext uri="{FF2B5EF4-FFF2-40B4-BE49-F238E27FC236}">
                <a16:creationId xmlns:a16="http://schemas.microsoft.com/office/drawing/2014/main" id="{BF2D2027-BD27-9F47-1D9B-59978E090E27}"/>
              </a:ext>
            </a:extLst>
          </p:cNvPr>
          <p:cNvSpPr txBox="1"/>
          <p:nvPr/>
        </p:nvSpPr>
        <p:spPr>
          <a:xfrm>
            <a:off x="792256" y="0"/>
            <a:ext cx="10047065" cy="2554545"/>
          </a:xfrm>
          <a:prstGeom prst="rect">
            <a:avLst/>
          </a:prstGeom>
          <a:noFill/>
        </p:spPr>
        <p:txBody>
          <a:bodyPr wrap="square" rtlCol="0">
            <a:spAutoFit/>
          </a:bodyPr>
          <a:lstStyle/>
          <a:p>
            <a:r>
              <a:rPr lang="pl-PL" sz="4000" b="1" dirty="0">
                <a:solidFill>
                  <a:srgbClr val="0070C0"/>
                </a:solidFill>
                <a:latin typeface="Times New Roman" panose="02020603050405020304" pitchFamily="18" charset="0"/>
                <a:cs typeface="Times New Roman" panose="02020603050405020304" pitchFamily="18" charset="0"/>
              </a:rPr>
              <a:t>P 1.1 Tworzenie i rozwój małej infrastruktury publicznej dostępnej dla wszystkich mieszkańców- projekty jst / NGO – PS WPR- zaplanowane wskaźniki </a:t>
            </a:r>
          </a:p>
        </p:txBody>
      </p:sp>
    </p:spTree>
    <p:extLst>
      <p:ext uri="{BB962C8B-B14F-4D97-AF65-F5344CB8AC3E}">
        <p14:creationId xmlns:p14="http://schemas.microsoft.com/office/powerpoint/2010/main" val="9304733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4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AF91BD5-4984-9CB2-B7D5-792AF1DFCE0B}"/>
              </a:ext>
            </a:extLst>
          </p:cNvPr>
          <p:cNvPicPr>
            <a:picLocks noChangeAspect="1"/>
          </p:cNvPicPr>
          <p:nvPr/>
        </p:nvPicPr>
        <p:blipFill>
          <a:blip r:embed="rId2">
            <a:duotone>
              <a:schemeClr val="bg2">
                <a:shade val="45000"/>
                <a:satMod val="135000"/>
              </a:schemeClr>
              <a:prstClr val="white"/>
            </a:duotone>
          </a:blip>
          <a:srcRect t="25000"/>
          <a:stretch/>
        </p:blipFill>
        <p:spPr>
          <a:xfrm>
            <a:off x="20" y="10"/>
            <a:ext cx="12191980" cy="6857990"/>
          </a:xfrm>
          <a:prstGeom prst="rect">
            <a:avLst/>
          </a:prstGeom>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p:spPr>
      </p:pic>
      <p:graphicFrame>
        <p:nvGraphicFramePr>
          <p:cNvPr id="15" name="Symbol zastępczy zawartości 2">
            <a:extLst>
              <a:ext uri="{FF2B5EF4-FFF2-40B4-BE49-F238E27FC236}">
                <a16:creationId xmlns:a16="http://schemas.microsoft.com/office/drawing/2014/main" id="{D312F1AE-BC28-2CF5-4288-B38C4FF5D869}"/>
              </a:ext>
            </a:extLst>
          </p:cNvPr>
          <p:cNvGraphicFramePr>
            <a:graphicFrameLocks noGrp="1"/>
          </p:cNvGraphicFramePr>
          <p:nvPr>
            <p:ph idx="1"/>
            <p:extLst>
              <p:ext uri="{D42A27DB-BD31-4B8C-83A1-F6EECF244321}">
                <p14:modId xmlns:p14="http://schemas.microsoft.com/office/powerpoint/2010/main" val="2678412741"/>
              </p:ext>
            </p:extLst>
          </p:nvPr>
        </p:nvGraphicFramePr>
        <p:xfrm>
          <a:off x="395785" y="1457952"/>
          <a:ext cx="10958016" cy="47190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pole tekstowe 1">
            <a:extLst>
              <a:ext uri="{FF2B5EF4-FFF2-40B4-BE49-F238E27FC236}">
                <a16:creationId xmlns:a16="http://schemas.microsoft.com/office/drawing/2014/main" id="{80A1AF8A-6E8A-7219-5AF4-F4AE4EC20C66}"/>
              </a:ext>
            </a:extLst>
          </p:cNvPr>
          <p:cNvSpPr txBox="1"/>
          <p:nvPr/>
        </p:nvSpPr>
        <p:spPr>
          <a:xfrm>
            <a:off x="1462585" y="2259"/>
            <a:ext cx="9402639" cy="861774"/>
          </a:xfrm>
          <a:prstGeom prst="rect">
            <a:avLst/>
          </a:prstGeom>
          <a:noFill/>
        </p:spPr>
        <p:txBody>
          <a:bodyPr wrap="square" rtlCol="0">
            <a:spAutoFit/>
          </a:bodyPr>
          <a:lstStyle/>
          <a:p>
            <a:pPr algn="ctr"/>
            <a:r>
              <a:rPr lang="pl-PL" sz="2500" b="1" dirty="0">
                <a:solidFill>
                  <a:srgbClr val="0070C0"/>
                </a:solidFill>
                <a:latin typeface="Times New Roman" panose="02020603050405020304" pitchFamily="18" charset="0"/>
                <a:cs typeface="Times New Roman" panose="02020603050405020304" pitchFamily="18" charset="0"/>
              </a:rPr>
              <a:t>P 1.1 Tworzenie i rozwój małej infrastruktury publicznej dostępnej dla wszystkich mieszkańców- projekty </a:t>
            </a:r>
            <a:r>
              <a:rPr lang="pl-PL" sz="2500" b="1" dirty="0" err="1">
                <a:solidFill>
                  <a:srgbClr val="0070C0"/>
                </a:solidFill>
                <a:latin typeface="Times New Roman" panose="02020603050405020304" pitchFamily="18" charset="0"/>
                <a:cs typeface="Times New Roman" panose="02020603050405020304" pitchFamily="18" charset="0"/>
              </a:rPr>
              <a:t>jst</a:t>
            </a:r>
            <a:r>
              <a:rPr lang="pl-PL" sz="2500" b="1" dirty="0">
                <a:solidFill>
                  <a:srgbClr val="0070C0"/>
                </a:solidFill>
                <a:latin typeface="Times New Roman" panose="02020603050405020304" pitchFamily="18" charset="0"/>
                <a:cs typeface="Times New Roman" panose="02020603050405020304" pitchFamily="18" charset="0"/>
              </a:rPr>
              <a:t> / NGO – PS WPR</a:t>
            </a:r>
          </a:p>
        </p:txBody>
      </p:sp>
    </p:spTree>
    <p:extLst>
      <p:ext uri="{BB962C8B-B14F-4D97-AF65-F5344CB8AC3E}">
        <p14:creationId xmlns:p14="http://schemas.microsoft.com/office/powerpoint/2010/main" val="39144689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FEF419-6AAD-6484-D2BF-164A0785C5F1}"/>
              </a:ext>
            </a:extLst>
          </p:cNvPr>
          <p:cNvSpPr>
            <a:spLocks noGrp="1"/>
          </p:cNvSpPr>
          <p:nvPr>
            <p:ph type="title"/>
          </p:nvPr>
        </p:nvSpPr>
        <p:spPr>
          <a:xfrm>
            <a:off x="341644" y="230655"/>
            <a:ext cx="11119732" cy="1325563"/>
          </a:xfrm>
        </p:spPr>
        <p:txBody>
          <a:bodyPr>
            <a:normAutofit fontScale="90000"/>
          </a:bodyPr>
          <a:lstStyle/>
          <a:p>
            <a:r>
              <a:rPr kumimoji="0" lang="pl-PL" sz="4000" b="1" i="0" u="none" strike="noStrike" kern="1200" cap="none" spc="0" normalizeH="0" baseline="0" noProof="0" dirty="0">
                <a:ln>
                  <a:noFill/>
                </a:ln>
                <a:solidFill>
                  <a:srgbClr val="00B0F0"/>
                </a:solidFill>
                <a:effectLst/>
                <a:uLnTx/>
                <a:uFillTx/>
                <a:latin typeface="Times New Roman" panose="02020603050405020304" pitchFamily="18" charset="0"/>
                <a:cs typeface="Times New Roman" panose="02020603050405020304" pitchFamily="18" charset="0"/>
              </a:rPr>
              <a:t>1.7 Rozwijanie i popularyzacja dziedzictwa kulturowego i bogatych tradycji lokalnych – PS WPR</a:t>
            </a:r>
            <a:endParaRPr lang="pl-PL" sz="4000" b="1" dirty="0">
              <a:solidFill>
                <a:srgbClr val="00B0F0"/>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A5572D41-A68E-BF5E-527D-FE3EBA8AA81F}"/>
              </a:ext>
            </a:extLst>
          </p:cNvPr>
          <p:cNvSpPr>
            <a:spLocks noGrp="1"/>
          </p:cNvSpPr>
          <p:nvPr>
            <p:ph idx="1"/>
          </p:nvPr>
        </p:nvSpPr>
        <p:spPr>
          <a:xfrm>
            <a:off x="341644" y="1944356"/>
            <a:ext cx="11012156" cy="4913644"/>
          </a:xfrm>
        </p:spPr>
        <p:txBody>
          <a:bodyPr>
            <a:normAutofit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Liczba operacji związanych z rozwijaniem i popularyzacją dziedzictwa kulturowego i bogatych tradycji lokalnych – 3</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Kwota wsparcia z programu PS WPR – ok 400 000,00 zł</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Wnioskodawca – </a:t>
            </a:r>
            <a:r>
              <a:rPr kumimoji="0" lang="pl-PL" sz="20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jst</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/NGO</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Sposób realizacji – konkurs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Wysokość wsparcia (na jedną operację) –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od 50 000,00 zł do 150 000,00 zł</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Poziom dofinansowania –75% </a:t>
            </a:r>
            <a:r>
              <a:rPr kumimoji="0" lang="pl-PL" sz="20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jst</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 100% NGO</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Okres trwałości - 5 lat od dnia wypłaty pomocy</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Forma płatności - refundacja poniesionych kosztów</a:t>
            </a:r>
          </a:p>
          <a:p>
            <a:endParaRPr lang="pl-PL" dirty="0"/>
          </a:p>
        </p:txBody>
      </p:sp>
    </p:spTree>
    <p:extLst>
      <p:ext uri="{BB962C8B-B14F-4D97-AF65-F5344CB8AC3E}">
        <p14:creationId xmlns:p14="http://schemas.microsoft.com/office/powerpoint/2010/main" val="6304153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12A186A-1D89-53E1-292B-5286A2DB848F}"/>
              </a:ext>
            </a:extLst>
          </p:cNvPr>
          <p:cNvSpPr>
            <a:spLocks noGrp="1"/>
          </p:cNvSpPr>
          <p:nvPr>
            <p:ph idx="1"/>
          </p:nvPr>
        </p:nvSpPr>
        <p:spPr>
          <a:xfrm>
            <a:off x="331596" y="2301073"/>
            <a:ext cx="10633774" cy="3808325"/>
          </a:xfrm>
        </p:spPr>
        <p:txBody>
          <a:bodyPr anchor="t">
            <a:normAutofit fontScale="77500" lnSpcReduction="20000"/>
          </a:bodyPr>
          <a:lstStyle/>
          <a:p>
            <a:pPr marL="0" indent="0">
              <a:spcBef>
                <a:spcPts val="1000"/>
              </a:spcBef>
              <a:buClr>
                <a:schemeClr val="accent1"/>
              </a:buClr>
              <a:buSzPct val="80000"/>
              <a:buNone/>
            </a:pPr>
            <a:endParaRPr lang="pl-PL" sz="4300" b="1" dirty="0">
              <a:latin typeface="Times New Roman" panose="02020603050405020304" pitchFamily="18" charset="0"/>
              <a:cs typeface="Times New Roman" panose="02020603050405020304" pitchFamily="18" charset="0"/>
            </a:endParaRPr>
          </a:p>
          <a:p>
            <a:pPr marL="342900" indent="-342900">
              <a:spcBef>
                <a:spcPts val="1000"/>
              </a:spcBef>
              <a:buClr>
                <a:schemeClr val="accent1"/>
              </a:buClr>
              <a:buSzPct val="800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Wydarzenia społeczne, festiwale,</a:t>
            </a:r>
          </a:p>
          <a:p>
            <a:pPr marL="342900" indent="-342900">
              <a:spcBef>
                <a:spcPts val="1000"/>
              </a:spcBef>
              <a:buClr>
                <a:schemeClr val="accent1"/>
              </a:buClr>
              <a:buSzPct val="80000"/>
              <a:buFont typeface="Arial" panose="020B0604020202020204" pitchFamily="34" charset="0"/>
              <a:buChar char="•"/>
            </a:pPr>
            <a:r>
              <a:rPr lang="pl-PL" dirty="0">
                <a:latin typeface="Times New Roman" panose="02020603050405020304" pitchFamily="18" charset="0"/>
                <a:cs typeface="Times New Roman" panose="02020603050405020304" pitchFamily="18" charset="0"/>
              </a:rPr>
              <a:t>D</a:t>
            </a:r>
            <a:r>
              <a:rPr lang="en-US" dirty="0">
                <a:latin typeface="Times New Roman" panose="02020603050405020304" pitchFamily="18" charset="0"/>
                <a:cs typeface="Times New Roman" panose="02020603050405020304" pitchFamily="18" charset="0"/>
              </a:rPr>
              <a:t>ziałania podejmowane przez Koła Gospodyń Wiejskich związane z popularyzacją lokalnej kultury, tradycji i dziedzictwa,</a:t>
            </a:r>
          </a:p>
          <a:p>
            <a:pPr marL="342900" indent="-342900">
              <a:spcBef>
                <a:spcPts val="1000"/>
              </a:spcBef>
              <a:buClr>
                <a:schemeClr val="accent1"/>
              </a:buClr>
              <a:buSzPct val="80000"/>
              <a:buFont typeface="Arial" panose="020B0604020202020204" pitchFamily="34" charset="0"/>
              <a:buChar char="•"/>
            </a:pPr>
            <a:r>
              <a:rPr lang="pl-PL" dirty="0">
                <a:latin typeface="Times New Roman" panose="02020603050405020304" pitchFamily="18" charset="0"/>
                <a:cs typeface="Times New Roman" panose="02020603050405020304" pitchFamily="18" charset="0"/>
              </a:rPr>
              <a:t>W</a:t>
            </a:r>
            <a:r>
              <a:rPr lang="en-US" dirty="0">
                <a:latin typeface="Times New Roman" panose="02020603050405020304" pitchFamily="18" charset="0"/>
                <a:cs typeface="Times New Roman" panose="02020603050405020304" pitchFamily="18" charset="0"/>
              </a:rPr>
              <a:t>sparcie ginących zawodów,</a:t>
            </a:r>
          </a:p>
          <a:p>
            <a:pPr marL="342900" indent="-342900">
              <a:spcBef>
                <a:spcPts val="1000"/>
              </a:spcBef>
              <a:buClr>
                <a:schemeClr val="accent1"/>
              </a:buClr>
              <a:buSzPct val="80000"/>
              <a:buFont typeface="Arial" panose="020B0604020202020204" pitchFamily="34" charset="0"/>
              <a:buChar char="•"/>
            </a:pPr>
            <a:r>
              <a:rPr lang="pl-PL" dirty="0">
                <a:latin typeface="Times New Roman" panose="02020603050405020304" pitchFamily="18" charset="0"/>
                <a:cs typeface="Times New Roman" panose="02020603050405020304" pitchFamily="18" charset="0"/>
              </a:rPr>
              <a:t>P</a:t>
            </a:r>
            <a:r>
              <a:rPr lang="en-US" dirty="0">
                <a:latin typeface="Times New Roman" panose="02020603050405020304" pitchFamily="18" charset="0"/>
                <a:cs typeface="Times New Roman" panose="02020603050405020304" pitchFamily="18" charset="0"/>
              </a:rPr>
              <a:t>opularyzacja twórców ludowych, rozwijanie i popularyzacja folkloru, w tym zajęcia dla różnych grup wiekowych związanych z lokalną tradycją,</a:t>
            </a:r>
          </a:p>
          <a:p>
            <a:pPr marL="342900" indent="-342900">
              <a:spcBef>
                <a:spcPts val="1000"/>
              </a:spcBef>
              <a:buClr>
                <a:schemeClr val="accent1"/>
              </a:buClr>
              <a:buSzPct val="80000"/>
              <a:buFont typeface="Arial" panose="020B0604020202020204" pitchFamily="34" charset="0"/>
              <a:buChar char="•"/>
            </a:pPr>
            <a:r>
              <a:rPr lang="pl-PL" dirty="0">
                <a:latin typeface="Times New Roman" panose="02020603050405020304" pitchFamily="18" charset="0"/>
                <a:cs typeface="Times New Roman" panose="02020603050405020304" pitchFamily="18" charset="0"/>
              </a:rPr>
              <a:t>W</a:t>
            </a:r>
            <a:r>
              <a:rPr lang="en-US" dirty="0">
                <a:latin typeface="Times New Roman" panose="02020603050405020304" pitchFamily="18" charset="0"/>
                <a:cs typeface="Times New Roman" panose="02020603050405020304" pitchFamily="18" charset="0"/>
              </a:rPr>
              <a:t>spieranie tworzenia oferty związanej z przekazywaniem tradycji, zwyczajów, rękodzieła i tradycyjnych produktów żywnościowych przez osoby starsze najmłodszemu pokoleniu mieszkańców LGD Zielony Pierścień Tarnowa,</a:t>
            </a:r>
          </a:p>
          <a:p>
            <a:pPr marL="342900" indent="-342900">
              <a:spcBef>
                <a:spcPts val="1000"/>
              </a:spcBef>
              <a:buClr>
                <a:schemeClr val="accent1"/>
              </a:buClr>
              <a:buSzPct val="80000"/>
              <a:buFont typeface="Arial" panose="020B0604020202020204" pitchFamily="34" charset="0"/>
              <a:buChar char="•"/>
            </a:pPr>
            <a:r>
              <a:rPr lang="pl-PL" dirty="0">
                <a:latin typeface="Times New Roman" panose="02020603050405020304" pitchFamily="18" charset="0"/>
                <a:cs typeface="Times New Roman" panose="02020603050405020304" pitchFamily="18" charset="0"/>
              </a:rPr>
              <a:t>R</a:t>
            </a:r>
            <a:r>
              <a:rPr lang="en-US" dirty="0">
                <a:latin typeface="Times New Roman" panose="02020603050405020304" pitchFamily="18" charset="0"/>
                <a:cs typeface="Times New Roman" panose="02020603050405020304" pitchFamily="18" charset="0"/>
              </a:rPr>
              <a:t>ajdy, imprezy sportowe i rekreacyjne dla mieszkańców i gości</a:t>
            </a:r>
            <a:r>
              <a:rPr lang="pl-PL"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endParaRPr lang="pl-PL" sz="1900" dirty="0"/>
          </a:p>
        </p:txBody>
      </p:sp>
      <p:sp>
        <p:nvSpPr>
          <p:cNvPr id="2" name="pole tekstowe 1">
            <a:extLst>
              <a:ext uri="{FF2B5EF4-FFF2-40B4-BE49-F238E27FC236}">
                <a16:creationId xmlns:a16="http://schemas.microsoft.com/office/drawing/2014/main" id="{A697835D-A1B9-6551-7D59-BB4106AD33BA}"/>
              </a:ext>
            </a:extLst>
          </p:cNvPr>
          <p:cNvSpPr txBox="1"/>
          <p:nvPr/>
        </p:nvSpPr>
        <p:spPr>
          <a:xfrm>
            <a:off x="331596" y="251209"/>
            <a:ext cx="10264686" cy="1754326"/>
          </a:xfrm>
          <a:prstGeom prst="rect">
            <a:avLst/>
          </a:prstGeom>
          <a:noFill/>
        </p:spPr>
        <p:txBody>
          <a:bodyPr wrap="square" rtlCol="0">
            <a:spAutoFit/>
          </a:bodyPr>
          <a:lstStyle/>
          <a:p>
            <a:pPr marL="0" marR="0" lvl="0" indent="0" algn="ctr" defTabSz="914400" rtl="0" eaLnBrk="1" fontAlgn="auto" latinLnBrk="0" hangingPunct="1">
              <a:lnSpc>
                <a:spcPct val="90000"/>
              </a:lnSpc>
              <a:spcBef>
                <a:spcPts val="1000"/>
              </a:spcBef>
              <a:spcAft>
                <a:spcPts val="0"/>
              </a:spcAft>
              <a:buClr>
                <a:srgbClr val="4472C4"/>
              </a:buClr>
              <a:buSzPct val="80000"/>
              <a:buFont typeface="Arial" panose="020B0604020202020204" pitchFamily="34" charset="0"/>
              <a:buNone/>
              <a:tabLst/>
              <a:defRPr/>
            </a:pPr>
            <a:r>
              <a:rPr kumimoji="0" lang="pl-PL" sz="4000" b="1" i="0" u="none" strike="noStrike" kern="1200" cap="none" spc="0" normalizeH="0" baseline="0" noProof="0" dirty="0">
                <a:ln>
                  <a:noFill/>
                </a:ln>
                <a:solidFill>
                  <a:srgbClr val="00B0F0"/>
                </a:solidFill>
                <a:effectLst/>
                <a:uLnTx/>
                <a:uFillTx/>
                <a:latin typeface="Times New Roman" panose="02020603050405020304" pitchFamily="18" charset="0"/>
                <a:ea typeface="+mn-ea"/>
                <a:cs typeface="Times New Roman" panose="02020603050405020304" pitchFamily="18" charset="0"/>
              </a:rPr>
              <a:t>1.7 Rozwijanie i popularyzacja dziedzictwa kulturowego i bogatych tradycji lokalnych- przykładowy zakres projektów  - PS WPR</a:t>
            </a:r>
          </a:p>
        </p:txBody>
      </p:sp>
    </p:spTree>
    <p:extLst>
      <p:ext uri="{BB962C8B-B14F-4D97-AF65-F5344CB8AC3E}">
        <p14:creationId xmlns:p14="http://schemas.microsoft.com/office/powerpoint/2010/main" val="746130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6D87E302-3751-55A2-E819-67A69BF01EDA}"/>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6E732D0-B125-147B-C551-980B436B6634}"/>
              </a:ext>
            </a:extLst>
          </p:cNvPr>
          <p:cNvSpPr>
            <a:spLocks noGrp="1"/>
          </p:cNvSpPr>
          <p:nvPr>
            <p:ph type="title"/>
          </p:nvPr>
        </p:nvSpPr>
        <p:spPr>
          <a:xfrm>
            <a:off x="1285897" y="476921"/>
            <a:ext cx="10168128" cy="1567031"/>
          </a:xfrm>
        </p:spPr>
        <p:txBody>
          <a:bodyPr>
            <a:noAutofit/>
          </a:bodyPr>
          <a:lstStyle/>
          <a:p>
            <a:pPr algn="ctr"/>
            <a:r>
              <a:rPr kumimoji="0" lang="pl-PL" sz="3000" b="0" i="0" u="none" strike="noStrike" kern="1200" cap="none" spc="0" normalizeH="0" baseline="0" noProof="0" dirty="0">
                <a:ln>
                  <a:noFill/>
                </a:ln>
                <a:solidFill>
                  <a:schemeClr val="accent4">
                    <a:lumMod val="75000"/>
                  </a:schemeClr>
                </a:solidFill>
                <a:effectLst/>
                <a:uLnTx/>
                <a:uFillTx/>
                <a:latin typeface="+mn-lt"/>
                <a:cs typeface="Times New Roman" panose="02020603050405020304" pitchFamily="18" charset="0"/>
              </a:rPr>
              <a:t>P 2.1 </a:t>
            </a:r>
            <a:r>
              <a:rPr lang="pl-PL" sz="3000" dirty="0">
                <a:solidFill>
                  <a:schemeClr val="accent4">
                    <a:lumMod val="75000"/>
                  </a:schemeClr>
                </a:solidFill>
                <a:effectLst/>
                <a:latin typeface="+mn-lt"/>
                <a:ea typeface="Calibri" panose="020F0502020204030204" pitchFamily="34" charset="0"/>
              </a:rPr>
              <a:t>Tworzenie  i rozwój placówek wsparcia dziennego dla dzieci i młodzieży – EFS+</a:t>
            </a:r>
            <a:endParaRPr lang="pl-PL" sz="3000" dirty="0">
              <a:solidFill>
                <a:schemeClr val="accent4">
                  <a:lumMod val="75000"/>
                </a:schemeClr>
              </a:solidFill>
              <a:latin typeface="+mn-lt"/>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CA519320-F67D-78EA-9410-A7F48AB8F3E1}"/>
              </a:ext>
            </a:extLst>
          </p:cNvPr>
          <p:cNvSpPr>
            <a:spLocks noGrp="1"/>
          </p:cNvSpPr>
          <p:nvPr>
            <p:ph idx="1"/>
          </p:nvPr>
        </p:nvSpPr>
        <p:spPr>
          <a:xfrm>
            <a:off x="860612" y="2043952"/>
            <a:ext cx="10423084" cy="4518213"/>
          </a:xfrm>
        </p:spPr>
        <p:txBody>
          <a:bodyPr>
            <a:normAutofit fontScale="85000" lnSpcReduction="20000"/>
          </a:bodyPr>
          <a:lstStyle/>
          <a:p>
            <a:pPr marL="0" marR="0" lvl="0" indent="0" defTabSz="457200" rtl="0" eaLnBrk="1" fontAlgn="auto" latinLnBrk="0" hangingPunct="1">
              <a:spcBef>
                <a:spcPts val="0"/>
              </a:spcBef>
              <a:spcAft>
                <a:spcPts val="0"/>
              </a:spcAft>
              <a:buClrTx/>
              <a:buSzTx/>
              <a:buFontTx/>
              <a:buNone/>
              <a:tabLst/>
              <a:defRPr/>
            </a:pPr>
            <a:r>
              <a:rPr kumimoji="0" lang="pl-PL" sz="30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Nowy Europejski </a:t>
            </a:r>
            <a:r>
              <a:rPr kumimoji="0" lang="pl-PL" sz="3000" b="1" i="0" u="none" strike="noStrike" kern="1200" cap="none" spc="0" normalizeH="0" baseline="0" noProof="0" dirty="0" err="1">
                <a:ln>
                  <a:noFill/>
                </a:ln>
                <a:effectLst/>
                <a:uLnTx/>
                <a:uFillTx/>
                <a:latin typeface="Times New Roman" panose="02020603050405020304" pitchFamily="18" charset="0"/>
                <a:cs typeface="Times New Roman" panose="02020603050405020304" pitchFamily="18" charset="0"/>
              </a:rPr>
              <a:t>Bauhaus</a:t>
            </a:r>
            <a:r>
              <a:rPr kumimoji="0" lang="pl-PL" sz="30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a:t>
            </a: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jest inicjatywą Komisji Europejskiej. </a:t>
            </a:r>
          </a:p>
          <a:p>
            <a:pPr marL="0" marR="0" lvl="0" indent="0" defTabSz="457200" rtl="0" eaLnBrk="1" fontAlgn="auto" latinLnBrk="0" hangingPunct="1">
              <a:spcBef>
                <a:spcPts val="0"/>
              </a:spcBef>
              <a:spcAft>
                <a:spcPts val="0"/>
              </a:spcAft>
              <a:buClrTx/>
              <a:buSzTx/>
              <a:buFontTx/>
              <a:buNone/>
              <a:tabLst/>
              <a:defRPr/>
            </a:pPr>
            <a:endParaRPr lang="pl-PL" sz="300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Celem Nowego Europejskiego </a:t>
            </a:r>
            <a:r>
              <a:rPr kumimoji="0" lang="pl-PL" sz="3000" b="0" i="0" u="none" strike="noStrike" kern="1200" cap="none" spc="0" normalizeH="0" baseline="0" noProof="0" dirty="0" err="1">
                <a:ln>
                  <a:noFill/>
                </a:ln>
                <a:effectLst/>
                <a:uLnTx/>
                <a:uFillTx/>
                <a:latin typeface="Times New Roman" panose="02020603050405020304" pitchFamily="18" charset="0"/>
                <a:cs typeface="Times New Roman" panose="02020603050405020304" pitchFamily="18" charset="0"/>
              </a:rPr>
              <a:t>Bauhausu</a:t>
            </a: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jest przyspieszenie transformacji różnych sektorów gospodarki związanych z budownictwem, aby zapewnić wszystkim obywatelom dostęp do nowoczesnych, estetycznych rozwiązań i produktów, które opierają się na obiegu zamkniętym i są mniej emisyjne.</a:t>
            </a:r>
          </a:p>
          <a:p>
            <a:pPr marL="0" marR="0" lvl="0" indent="0" defTabSz="457200" rtl="0" eaLnBrk="1" fontAlgn="auto" latinLnBrk="0" hangingPunct="1">
              <a:spcBef>
                <a:spcPts val="0"/>
              </a:spcBef>
              <a:spcAft>
                <a:spcPts val="0"/>
              </a:spcAft>
              <a:buClrTx/>
              <a:buSzTx/>
              <a:buFontTx/>
              <a:buNone/>
              <a:tabLst/>
              <a:defRPr/>
            </a:pPr>
            <a:endPar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New </a:t>
            </a:r>
            <a:r>
              <a:rPr kumimoji="0" lang="pl-PL" sz="3000" b="0" i="0" u="none" strike="noStrike" kern="1200" cap="none" spc="0" normalizeH="0" baseline="0" noProof="0" dirty="0" err="1">
                <a:ln>
                  <a:noFill/>
                </a:ln>
                <a:effectLst/>
                <a:uLnTx/>
                <a:uFillTx/>
                <a:latin typeface="Times New Roman" panose="02020603050405020304" pitchFamily="18" charset="0"/>
                <a:cs typeface="Times New Roman" panose="02020603050405020304" pitchFamily="18" charset="0"/>
              </a:rPr>
              <a:t>European</a:t>
            </a: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a:t>
            </a:r>
            <a:r>
              <a:rPr kumimoji="0" lang="pl-PL" sz="3000" b="0" i="0" u="none" strike="noStrike" kern="1200" cap="none" spc="0" normalizeH="0" baseline="0" noProof="0" dirty="0" err="1">
                <a:ln>
                  <a:noFill/>
                </a:ln>
                <a:effectLst/>
                <a:uLnTx/>
                <a:uFillTx/>
                <a:latin typeface="Times New Roman" panose="02020603050405020304" pitchFamily="18" charset="0"/>
                <a:cs typeface="Times New Roman" panose="02020603050405020304" pitchFamily="18" charset="0"/>
              </a:rPr>
              <a:t>Bauhaus</a:t>
            </a: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(NEB) jest przedsięwzięciem ekologiczno-gospodarczo-kulturalnym, który ma za zadanie integrować naukę, technologię, kulturę oraz sztukę, pozwalając naukowcom znaleźć rozwiązanie problemów identyfikowanych przez obywateli i społeczeństwa. Nowy Europejski </a:t>
            </a:r>
            <a:r>
              <a:rPr kumimoji="0" lang="pl-PL" sz="3000" b="0" i="0" u="none" strike="noStrike" kern="1200" cap="none" spc="0" normalizeH="0" baseline="0" noProof="0" dirty="0" err="1">
                <a:ln>
                  <a:noFill/>
                </a:ln>
                <a:effectLst/>
                <a:uLnTx/>
                <a:uFillTx/>
                <a:latin typeface="Times New Roman" panose="02020603050405020304" pitchFamily="18" charset="0"/>
                <a:cs typeface="Times New Roman" panose="02020603050405020304" pitchFamily="18" charset="0"/>
              </a:rPr>
              <a:t>Bauhaus</a:t>
            </a: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wpisuje się w dążenie do neutralności klimatycznej w Europie do 2050 r. oraz budowanie gospodarki obiegu zamkniętego. </a:t>
            </a:r>
          </a:p>
          <a:p>
            <a:pPr marL="0" indent="0">
              <a:buNone/>
            </a:pPr>
            <a:endParaRPr lang="pl-PL" sz="2000" dirty="0"/>
          </a:p>
        </p:txBody>
      </p:sp>
    </p:spTree>
    <p:extLst>
      <p:ext uri="{BB962C8B-B14F-4D97-AF65-F5344CB8AC3E}">
        <p14:creationId xmlns:p14="http://schemas.microsoft.com/office/powerpoint/2010/main" val="21521511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2A6472-0088-8F86-8374-E0F060D49AF7}"/>
              </a:ext>
            </a:extLst>
          </p:cNvPr>
          <p:cNvSpPr>
            <a:spLocks noGrp="1"/>
          </p:cNvSpPr>
          <p:nvPr>
            <p:ph type="title"/>
          </p:nvPr>
        </p:nvSpPr>
        <p:spPr>
          <a:xfrm>
            <a:off x="322729" y="220532"/>
            <a:ext cx="10515600" cy="1572409"/>
          </a:xfrm>
        </p:spPr>
        <p:txBody>
          <a:bodyPr>
            <a:noAutofit/>
          </a:bodyPr>
          <a:lstStyle/>
          <a:p>
            <a:pPr algn="ctr"/>
            <a:r>
              <a:rPr kumimoji="0" lang="pl-PL" sz="3000" b="1" i="0" u="none" strike="noStrike" kern="1200" cap="none" spc="0" normalizeH="0" baseline="0" noProof="0" dirty="0">
                <a:ln>
                  <a:noFill/>
                </a:ln>
                <a:solidFill>
                  <a:schemeClr val="tx2">
                    <a:lumMod val="60000"/>
                    <a:lumOff val="40000"/>
                  </a:schemeClr>
                </a:solidFill>
                <a:effectLst/>
                <a:uLnTx/>
                <a:uFillTx/>
                <a:latin typeface="Times New Roman" panose="02020603050405020304" pitchFamily="18" charset="0"/>
                <a:cs typeface="Times New Roman" panose="02020603050405020304" pitchFamily="18" charset="0"/>
              </a:rPr>
              <a:t>P 2.2 Aktywni mieszkańcy - aktywizacja mieszkańców i poprawa dostępności usług dla osób będących w niekorzystnej sytuacji – PS WPR</a:t>
            </a:r>
            <a:endParaRPr lang="pl-PL" sz="3000" b="1" dirty="0">
              <a:solidFill>
                <a:schemeClr val="tx2">
                  <a:lumMod val="60000"/>
                  <a:lumOff val="40000"/>
                </a:schemeClr>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568E08F3-E17D-429A-2E16-09E1F95B00AD}"/>
              </a:ext>
            </a:extLst>
          </p:cNvPr>
          <p:cNvSpPr>
            <a:spLocks noGrp="1"/>
          </p:cNvSpPr>
          <p:nvPr>
            <p:ph idx="1"/>
          </p:nvPr>
        </p:nvSpPr>
        <p:spPr>
          <a:xfrm>
            <a:off x="322729" y="1995544"/>
            <a:ext cx="11031071" cy="4862456"/>
          </a:xfrm>
        </p:spPr>
        <p:txBody>
          <a:bodyPr>
            <a:normAutofit fontScale="47500" lnSpcReduction="20000"/>
          </a:bodyPr>
          <a:lstStyle/>
          <a:p>
            <a:r>
              <a:rPr lang="pl-PL" sz="3300" dirty="0">
                <a:latin typeface="Times New Roman" panose="02020603050405020304" pitchFamily="18" charset="0"/>
                <a:cs typeface="Times New Roman" panose="02020603050405020304" pitchFamily="18" charset="0"/>
              </a:rPr>
              <a:t>Liczba operacji związanych z aktywizacją mieszkańców – 2</a:t>
            </a:r>
          </a:p>
          <a:p>
            <a:endParaRPr lang="pl-PL" sz="3300" dirty="0">
              <a:latin typeface="Times New Roman" panose="02020603050405020304" pitchFamily="18" charset="0"/>
              <a:cs typeface="Times New Roman" panose="02020603050405020304" pitchFamily="18" charset="0"/>
            </a:endParaRPr>
          </a:p>
          <a:p>
            <a:r>
              <a:rPr lang="pl-PL" sz="3300" dirty="0">
                <a:latin typeface="Times New Roman" panose="02020603050405020304" pitchFamily="18" charset="0"/>
                <a:cs typeface="Times New Roman" panose="02020603050405020304" pitchFamily="18" charset="0"/>
              </a:rPr>
              <a:t>Kwota wsparcia z programu PS WPR – ok 800 000,00 zł </a:t>
            </a:r>
          </a:p>
          <a:p>
            <a:endParaRPr lang="pl-PL" sz="3300" dirty="0">
              <a:latin typeface="Times New Roman" panose="02020603050405020304" pitchFamily="18" charset="0"/>
              <a:cs typeface="Times New Roman" panose="02020603050405020304" pitchFamily="18" charset="0"/>
            </a:endParaRPr>
          </a:p>
          <a:p>
            <a:r>
              <a:rPr lang="pl-PL" sz="3300" dirty="0">
                <a:latin typeface="Times New Roman" panose="02020603050405020304" pitchFamily="18" charset="0"/>
                <a:cs typeface="Times New Roman" panose="02020603050405020304" pitchFamily="18" charset="0"/>
              </a:rPr>
              <a:t>Wnioskodawca – </a:t>
            </a:r>
            <a:r>
              <a:rPr lang="pl-PL" sz="3300" dirty="0" err="1">
                <a:latin typeface="Times New Roman" panose="02020603050405020304" pitchFamily="18" charset="0"/>
                <a:cs typeface="Times New Roman" panose="02020603050405020304" pitchFamily="18" charset="0"/>
              </a:rPr>
              <a:t>jst</a:t>
            </a:r>
            <a:r>
              <a:rPr lang="pl-PL" sz="3300" dirty="0">
                <a:latin typeface="Times New Roman" panose="02020603050405020304" pitchFamily="18" charset="0"/>
                <a:cs typeface="Times New Roman" panose="02020603050405020304" pitchFamily="18" charset="0"/>
              </a:rPr>
              <a:t>/NGO /LGD - pomoc na operację inwestycyjną przyznaje się podmiotom świadczącym usługi na rzecz grup osób wymagających włączenia w ramach swoich zadań statutowych albo ustawowych, w szczególności organizacjom pozarządowym lub instytucjom kultury.</a:t>
            </a:r>
          </a:p>
          <a:p>
            <a:endParaRPr lang="pl-PL" sz="3300" dirty="0">
              <a:latin typeface="Times New Roman" panose="02020603050405020304" pitchFamily="18" charset="0"/>
              <a:cs typeface="Times New Roman" panose="02020603050405020304" pitchFamily="18" charset="0"/>
            </a:endParaRPr>
          </a:p>
          <a:p>
            <a:r>
              <a:rPr lang="pl-PL" sz="3300" dirty="0">
                <a:latin typeface="Times New Roman" panose="02020603050405020304" pitchFamily="18" charset="0"/>
                <a:cs typeface="Times New Roman" panose="02020603050405020304" pitchFamily="18" charset="0"/>
              </a:rPr>
              <a:t>Sposób realizacji - konkurs/operacja własna </a:t>
            </a:r>
          </a:p>
          <a:p>
            <a:endParaRPr lang="pl-PL" sz="3300" dirty="0">
              <a:latin typeface="Times New Roman" panose="02020603050405020304" pitchFamily="18" charset="0"/>
              <a:cs typeface="Times New Roman" panose="02020603050405020304" pitchFamily="18" charset="0"/>
            </a:endParaRPr>
          </a:p>
          <a:p>
            <a:r>
              <a:rPr lang="en-US" sz="3300" dirty="0">
                <a:latin typeface="Times New Roman" panose="02020603050405020304" pitchFamily="18" charset="0"/>
                <a:cs typeface="Times New Roman" panose="02020603050405020304" pitchFamily="18" charset="0"/>
              </a:rPr>
              <a:t>Wysokość wsparcia (na jedną operację)</a:t>
            </a:r>
            <a:r>
              <a:rPr lang="pl-PL" sz="3300" dirty="0">
                <a:latin typeface="Times New Roman" panose="02020603050405020304" pitchFamily="18" charset="0"/>
                <a:cs typeface="Times New Roman" panose="02020603050405020304" pitchFamily="18" charset="0"/>
              </a:rPr>
              <a:t> – od 50 000,00 zł do 500 000,00 zł </a:t>
            </a:r>
          </a:p>
          <a:p>
            <a:endParaRPr lang="pl-PL" sz="3300" dirty="0">
              <a:latin typeface="Times New Roman" panose="02020603050405020304" pitchFamily="18" charset="0"/>
              <a:cs typeface="Times New Roman" panose="02020603050405020304" pitchFamily="18" charset="0"/>
            </a:endParaRPr>
          </a:p>
          <a:p>
            <a:r>
              <a:rPr lang="pl-PL" sz="3300" dirty="0">
                <a:latin typeface="Times New Roman" panose="02020603050405020304" pitchFamily="18" charset="0"/>
                <a:cs typeface="Times New Roman" panose="02020603050405020304" pitchFamily="18" charset="0"/>
              </a:rPr>
              <a:t>Poziom dofinansowania –</a:t>
            </a:r>
            <a:r>
              <a:rPr kumimoji="0" lang="pl-PL"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75% </a:t>
            </a:r>
            <a:r>
              <a:rPr kumimoji="0" lang="pl-PL" sz="3600" b="0" i="0" u="none" strike="noStrike" kern="1200" cap="none" spc="0" normalizeH="0" baseline="0" noProof="0" dirty="0" err="1">
                <a:ln>
                  <a:noFill/>
                </a:ln>
                <a:solidFill>
                  <a:prstClr val="black"/>
                </a:solidFill>
                <a:effectLst/>
                <a:uLnTx/>
                <a:uFillTx/>
                <a:latin typeface="Times New Roman" panose="02020603050405020304" pitchFamily="18" charset="0"/>
                <a:cs typeface="Times New Roman" panose="02020603050405020304" pitchFamily="18" charset="0"/>
              </a:rPr>
              <a:t>jst</a:t>
            </a:r>
            <a:r>
              <a:rPr kumimoji="0" lang="pl-PL" sz="3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 100% NGO</a:t>
            </a:r>
            <a:endParaRPr lang="pl-PL" sz="3300" dirty="0">
              <a:latin typeface="Times New Roman" panose="02020603050405020304" pitchFamily="18" charset="0"/>
              <a:cs typeface="Times New Roman" panose="02020603050405020304" pitchFamily="18" charset="0"/>
            </a:endParaRPr>
          </a:p>
          <a:p>
            <a:endParaRPr lang="pl-PL" sz="3300" dirty="0">
              <a:latin typeface="Times New Roman" panose="02020603050405020304" pitchFamily="18" charset="0"/>
              <a:cs typeface="Times New Roman" panose="02020603050405020304" pitchFamily="18" charset="0"/>
            </a:endParaRPr>
          </a:p>
          <a:p>
            <a:r>
              <a:rPr lang="pl-PL" sz="3300" dirty="0">
                <a:latin typeface="Times New Roman" panose="02020603050405020304" pitchFamily="18" charset="0"/>
                <a:cs typeface="Times New Roman" panose="02020603050405020304" pitchFamily="18" charset="0"/>
              </a:rPr>
              <a:t>Okres trwałości - 5 lat od dnia wypłaty pomocy</a:t>
            </a:r>
          </a:p>
          <a:p>
            <a:endParaRPr lang="pl-PL" sz="3300" dirty="0">
              <a:latin typeface="Times New Roman" panose="02020603050405020304" pitchFamily="18" charset="0"/>
              <a:cs typeface="Times New Roman" panose="02020603050405020304" pitchFamily="18" charset="0"/>
            </a:endParaRPr>
          </a:p>
          <a:p>
            <a:r>
              <a:rPr lang="pl-PL" sz="3300" dirty="0">
                <a:latin typeface="Times New Roman" panose="02020603050405020304" pitchFamily="18" charset="0"/>
                <a:cs typeface="Times New Roman" panose="02020603050405020304" pitchFamily="18" charset="0"/>
              </a:rPr>
              <a:t>Forma płatności - refundacja poniesionych kosztów</a:t>
            </a:r>
          </a:p>
          <a:p>
            <a:endParaRPr lang="pl-PL" dirty="0"/>
          </a:p>
        </p:txBody>
      </p:sp>
    </p:spTree>
    <p:extLst>
      <p:ext uri="{BB962C8B-B14F-4D97-AF65-F5344CB8AC3E}">
        <p14:creationId xmlns:p14="http://schemas.microsoft.com/office/powerpoint/2010/main" val="41221841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3035120-E9AB-8F17-1B5A-2E4C9DA62FA8}"/>
              </a:ext>
            </a:extLst>
          </p:cNvPr>
          <p:cNvSpPr>
            <a:spLocks noGrp="1"/>
          </p:cNvSpPr>
          <p:nvPr>
            <p:ph idx="1"/>
          </p:nvPr>
        </p:nvSpPr>
        <p:spPr>
          <a:xfrm>
            <a:off x="723284" y="2859742"/>
            <a:ext cx="9692640" cy="3272116"/>
          </a:xfrm>
        </p:spPr>
        <p:txBody>
          <a:bodyPr>
            <a:normAutofit fontScale="92500"/>
          </a:bodyPr>
          <a:lstStyle/>
          <a:p>
            <a:pPr marL="0" indent="0">
              <a:buNone/>
            </a:pPr>
            <a:r>
              <a:rPr lang="pl-PL" sz="2400" dirty="0">
                <a:latin typeface="Times New Roman" panose="02020603050405020304" pitchFamily="18" charset="0"/>
                <a:cs typeface="Times New Roman" panose="02020603050405020304" pitchFamily="18" charset="0"/>
              </a:rPr>
              <a:t>D</a:t>
            </a:r>
            <a:r>
              <a:rPr lang="en-US" sz="2400" dirty="0">
                <a:latin typeface="Times New Roman" panose="02020603050405020304" pitchFamily="18" charset="0"/>
                <a:cs typeface="Times New Roman" panose="02020603050405020304" pitchFamily="18" charset="0"/>
              </a:rPr>
              <a:t>ziałania </a:t>
            </a:r>
            <a:r>
              <a:rPr lang="pl-PL"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miękkie</a:t>
            </a:r>
            <a:r>
              <a:rPr lang="pl-PL"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i </a:t>
            </a:r>
            <a:r>
              <a:rPr lang="pl-PL" sz="2400" dirty="0">
                <a:latin typeface="Times New Roman" panose="02020603050405020304" pitchFamily="18" charset="0"/>
                <a:cs typeface="Times New Roman" panose="02020603050405020304" pitchFamily="18" charset="0"/>
              </a:rPr>
              <a:t>inwestycyjne</a:t>
            </a:r>
            <a:r>
              <a:rPr lang="en-US" sz="2400" dirty="0">
                <a:latin typeface="Times New Roman" panose="02020603050405020304" pitchFamily="18" charset="0"/>
                <a:cs typeface="Times New Roman" panose="02020603050405020304" pitchFamily="18" charset="0"/>
              </a:rPr>
              <a:t> - doposażenie świetlic, domów wiejskich, klubów seniora, innych obiektów o funkcjach społecznych,  trening kompetencji i umiejętności społecznych, zaradności i samodzielności, poradnictwo psychologiczne, usługi o charakterze zdrowotnym, mające na celu likwidację barier zdrowotnych utrudniających funkcjonowanie w społeczeństwie,aktywizacja mieszkańców w zakresie spędzania czasu wolnego i rekreacji oraz uczestnictwa w życiu kulturalnym i społecznym (element uzupełniający kompleksowe działania)</a:t>
            </a:r>
            <a:r>
              <a:rPr lang="pl-PL" sz="2400" dirty="0">
                <a:latin typeface="Times New Roman" panose="02020603050405020304" pitchFamily="18" charset="0"/>
                <a:cs typeface="Times New Roman" panose="02020603050405020304" pitchFamily="18" charset="0"/>
              </a:rPr>
              <a:t>. </a:t>
            </a:r>
          </a:p>
          <a:p>
            <a:pPr marL="0" indent="0">
              <a:buNone/>
            </a:pPr>
            <a:r>
              <a:rPr lang="pl-PL" sz="2400" dirty="0">
                <a:latin typeface="Times New Roman" panose="02020603050405020304" pitchFamily="18" charset="0"/>
                <a:cs typeface="Times New Roman" panose="02020603050405020304" pitchFamily="18" charset="0"/>
              </a:rPr>
              <a:t>Pomoc przyznaje się podmiotom świadczącym usługi na rzecz grup osób wymagających włączenia </a:t>
            </a:r>
            <a:r>
              <a:rPr lang="pl-PL" sz="2400" dirty="0">
                <a:solidFill>
                  <a:srgbClr val="FF0000"/>
                </a:solidFill>
                <a:latin typeface="Times New Roman" panose="02020603050405020304" pitchFamily="18" charset="0"/>
                <a:cs typeface="Times New Roman" panose="02020603050405020304" pitchFamily="18" charset="0"/>
              </a:rPr>
              <a:t>w ramach swoich zadań statutowych albo ustawowych</a:t>
            </a:r>
            <a:r>
              <a:rPr lang="pl-PL" sz="2400" dirty="0">
                <a:latin typeface="Times New Roman" panose="02020603050405020304" pitchFamily="18" charset="0"/>
                <a:cs typeface="Times New Roman" panose="02020603050405020304" pitchFamily="18" charset="0"/>
              </a:rPr>
              <a:t>, w szczególności organizacjom pozarządowym lub instytucjom kultury.</a:t>
            </a:r>
          </a:p>
        </p:txBody>
      </p:sp>
      <p:sp>
        <p:nvSpPr>
          <p:cNvPr id="2" name="pole tekstowe 1">
            <a:extLst>
              <a:ext uri="{FF2B5EF4-FFF2-40B4-BE49-F238E27FC236}">
                <a16:creationId xmlns:a16="http://schemas.microsoft.com/office/drawing/2014/main" id="{E1E2C0C8-44C0-9C64-A4EA-24E745185028}"/>
              </a:ext>
            </a:extLst>
          </p:cNvPr>
          <p:cNvSpPr txBox="1"/>
          <p:nvPr/>
        </p:nvSpPr>
        <p:spPr>
          <a:xfrm>
            <a:off x="693336" y="452176"/>
            <a:ext cx="11238688" cy="1754326"/>
          </a:xfrm>
          <a:prstGeom prst="rect">
            <a:avLst/>
          </a:prstGeom>
          <a:noFill/>
        </p:spPr>
        <p:txBody>
          <a:bodyPr wrap="square" rtlCol="0">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pl-PL" sz="4000" b="1" i="0" u="none" strike="noStrike" kern="1200" cap="none" spc="0" normalizeH="0" baseline="0" noProof="0" dirty="0">
                <a:ln>
                  <a:noFill/>
                </a:ln>
                <a:solidFill>
                  <a:schemeClr val="tx2">
                    <a:lumMod val="60000"/>
                    <a:lumOff val="40000"/>
                  </a:schemeClr>
                </a:solidFill>
                <a:effectLst/>
                <a:uLnTx/>
                <a:uFillTx/>
                <a:latin typeface="Times New Roman" panose="02020603050405020304" pitchFamily="18" charset="0"/>
                <a:ea typeface="+mn-ea"/>
                <a:cs typeface="Times New Roman" panose="02020603050405020304" pitchFamily="18" charset="0"/>
              </a:rPr>
              <a:t>P 2.2 Aktywni mieszkańcy - aktywizacja mieszkańców i poprawa dostępności usług dla osób będących w niekorzystnej sytuacji- PSWPR</a:t>
            </a:r>
          </a:p>
        </p:txBody>
      </p:sp>
    </p:spTree>
    <p:extLst>
      <p:ext uri="{BB962C8B-B14F-4D97-AF65-F5344CB8AC3E}">
        <p14:creationId xmlns:p14="http://schemas.microsoft.com/office/powerpoint/2010/main" val="2793932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C4269F-08C1-F1F1-0D65-E7F97735E638}"/>
              </a:ext>
            </a:extLst>
          </p:cNvPr>
          <p:cNvSpPr>
            <a:spLocks noGrp="1"/>
          </p:cNvSpPr>
          <p:nvPr>
            <p:ph type="title"/>
          </p:nvPr>
        </p:nvSpPr>
        <p:spPr>
          <a:xfrm>
            <a:off x="1285897" y="476921"/>
            <a:ext cx="10168128" cy="1567031"/>
          </a:xfrm>
        </p:spPr>
        <p:txBody>
          <a:bodyPr>
            <a:noAutofit/>
          </a:bodyPr>
          <a:lstStyle/>
          <a:p>
            <a:pPr algn="ctr"/>
            <a:r>
              <a:rPr kumimoji="0" lang="pl-PL" sz="3000" b="0" i="0" u="none" strike="noStrike" kern="1200" cap="none" spc="0" normalizeH="0" baseline="0" noProof="0" dirty="0">
                <a:ln>
                  <a:noFill/>
                </a:ln>
                <a:solidFill>
                  <a:schemeClr val="accent4">
                    <a:lumMod val="75000"/>
                  </a:schemeClr>
                </a:solidFill>
                <a:effectLst/>
                <a:uLnTx/>
                <a:uFillTx/>
                <a:latin typeface="+mn-lt"/>
                <a:cs typeface="Times New Roman" panose="02020603050405020304" pitchFamily="18" charset="0"/>
              </a:rPr>
              <a:t>P 2.1 </a:t>
            </a:r>
            <a:r>
              <a:rPr lang="pl-PL" sz="3000" dirty="0">
                <a:solidFill>
                  <a:schemeClr val="accent4">
                    <a:lumMod val="75000"/>
                  </a:schemeClr>
                </a:solidFill>
                <a:effectLst/>
                <a:latin typeface="+mn-lt"/>
                <a:ea typeface="Calibri" panose="020F0502020204030204" pitchFamily="34" charset="0"/>
              </a:rPr>
              <a:t>Tworzenie  i rozwój placówek wsparcia dziennego dla dzieci i młodzieży – EFS+</a:t>
            </a:r>
            <a:endParaRPr lang="pl-PL" sz="3000" dirty="0">
              <a:solidFill>
                <a:schemeClr val="accent4">
                  <a:lumMod val="75000"/>
                </a:schemeClr>
              </a:solidFill>
              <a:latin typeface="+mn-lt"/>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654183E0-DC75-9BFE-C03A-EBA38ED457D4}"/>
              </a:ext>
            </a:extLst>
          </p:cNvPr>
          <p:cNvSpPr>
            <a:spLocks noGrp="1"/>
          </p:cNvSpPr>
          <p:nvPr>
            <p:ph idx="1"/>
          </p:nvPr>
        </p:nvSpPr>
        <p:spPr>
          <a:xfrm>
            <a:off x="860612" y="2043952"/>
            <a:ext cx="10423084" cy="4518213"/>
          </a:xfrm>
        </p:spPr>
        <p:txBody>
          <a:bodyPr>
            <a:normAutofit fontScale="62500" lnSpcReduction="20000"/>
          </a:bodyPr>
          <a:lstStyle/>
          <a:p>
            <a:pPr marL="0" marR="0" lvl="0" indent="0" defTabSz="457200" rtl="0" eaLnBrk="1" fontAlgn="auto" latinLnBrk="0" hangingPunct="1">
              <a:spcBef>
                <a:spcPts val="0"/>
              </a:spcBef>
              <a:spcAft>
                <a:spcPts val="0"/>
              </a:spcAft>
              <a:buClrTx/>
              <a:buSzTx/>
              <a:buFont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Wnioskodawca – </a:t>
            </a:r>
            <a:r>
              <a:rPr kumimoji="0" lang="pl-PL" sz="3000" b="0" i="0" u="none" strike="noStrike" kern="1200" cap="none" spc="0" normalizeH="0" baseline="0" noProof="0" dirty="0">
                <a:ln>
                  <a:noFill/>
                </a:ln>
                <a:solidFill>
                  <a:srgbClr val="00B0F0"/>
                </a:solidFill>
                <a:effectLst/>
                <a:uLnTx/>
                <a:uFillTx/>
                <a:latin typeface="Times New Roman" panose="02020603050405020304" pitchFamily="18" charset="0"/>
                <a:cs typeface="Times New Roman" panose="02020603050405020304" pitchFamily="18" charset="0"/>
              </a:rPr>
              <a:t>NGO/JST</a:t>
            </a:r>
          </a:p>
          <a:p>
            <a:pPr marL="0" marR="0" lvl="0" indent="0" defTabSz="457200" rtl="0" eaLnBrk="1" fontAlgn="auto" latinLnBrk="0" hangingPunct="1">
              <a:spcBef>
                <a:spcPts val="0"/>
              </a:spcBef>
              <a:spcAft>
                <a:spcPts val="0"/>
              </a:spcAft>
              <a:buClrTx/>
              <a:buSzTx/>
              <a:buFontTx/>
              <a:buNone/>
              <a:tabLst/>
              <a:defRPr/>
            </a:pPr>
            <a:endPar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Wysokość wsparcia (na jedną operację) – od 50 000,00 zł do 200 000 EUR</a:t>
            </a:r>
          </a:p>
          <a:p>
            <a:pPr marL="0" marR="0" lvl="0" indent="0" defTabSz="457200" rtl="0" eaLnBrk="1" fontAlgn="auto" latinLnBrk="0" hangingPunct="1">
              <a:spcBef>
                <a:spcPts val="0"/>
              </a:spcBef>
              <a:spcAft>
                <a:spcPts val="0"/>
              </a:spcAft>
              <a:buClrTx/>
              <a:buSzTx/>
              <a:buFontTx/>
              <a:buNone/>
              <a:tabLst/>
              <a:defRPr/>
            </a:pPr>
            <a:endParaRPr lang="pl-PL" sz="300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Poziom dofinansowania – </a:t>
            </a:r>
            <a:r>
              <a:rPr kumimoji="0" lang="pl-PL" sz="3000" b="0" i="0" u="none" strike="noStrike" kern="1200" cap="none" spc="0" normalizeH="0" baseline="0" noProof="0" dirty="0">
                <a:ln>
                  <a:noFill/>
                </a:ln>
                <a:solidFill>
                  <a:srgbClr val="00B0F0"/>
                </a:solidFill>
                <a:effectLst/>
                <a:uLnTx/>
                <a:uFillTx/>
                <a:latin typeface="Times New Roman" panose="02020603050405020304" pitchFamily="18" charset="0"/>
                <a:cs typeface="Times New Roman" panose="02020603050405020304" pitchFamily="18" charset="0"/>
              </a:rPr>
              <a:t>95% kk</a:t>
            </a:r>
          </a:p>
          <a:p>
            <a:pPr marL="0" marR="0" lvl="0" indent="0" defTabSz="457200" rtl="0" eaLnBrk="1" fontAlgn="auto" latinLnBrk="0" hangingPunct="1">
              <a:spcBef>
                <a:spcPts val="0"/>
              </a:spcBef>
              <a:spcAft>
                <a:spcPts val="0"/>
              </a:spcAft>
              <a:buClrTx/>
              <a:buSzTx/>
              <a:buFontTx/>
              <a:buNone/>
              <a:tabLst/>
              <a:defRPr/>
            </a:pPr>
            <a:endParaRPr lang="pl-PL" sz="300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lang="pl-PL" sz="3000" dirty="0">
                <a:latin typeface="Times New Roman" panose="02020603050405020304" pitchFamily="18" charset="0"/>
                <a:ea typeface="Times New Roman" panose="02020603050405020304" pitchFamily="18" charset="0"/>
                <a:cs typeface="Times New Roman" panose="02020603050405020304" pitchFamily="18" charset="0"/>
              </a:rPr>
              <a:t>K</a:t>
            </a:r>
            <a:r>
              <a:rPr lang="pl-PL" sz="3000" dirty="0">
                <a:effectLst/>
                <a:latin typeface="Times New Roman" panose="02020603050405020304" pitchFamily="18" charset="0"/>
                <a:ea typeface="Times New Roman" panose="02020603050405020304" pitchFamily="18" charset="0"/>
                <a:cs typeface="Times New Roman" panose="02020603050405020304" pitchFamily="18" charset="0"/>
              </a:rPr>
              <a:t>onieczne jest uwzględnienie kosztów pośrednich w wysokości do 25% bezpośrednich wydatków kwalifikowalnych.</a:t>
            </a:r>
          </a:p>
          <a:p>
            <a:pPr marL="0" marR="0" lvl="0" indent="0" defTabSz="457200" rtl="0" eaLnBrk="1" fontAlgn="auto" latinLnBrk="0" hangingPunct="1">
              <a:spcBef>
                <a:spcPts val="0"/>
              </a:spcBef>
              <a:spcAft>
                <a:spcPts val="0"/>
              </a:spcAft>
              <a:buClrTx/>
              <a:buSzTx/>
              <a:buFontTx/>
              <a:buNone/>
              <a:tabLst/>
              <a:defRPr/>
            </a:pPr>
            <a:endParaRPr kumimoji="0" lang="pl-PL" sz="3000" b="0" i="0" u="none" strike="noStrike" kern="1200" cap="none" spc="0" normalizeH="0" baseline="0" noProof="0" dirty="0">
              <a:ln>
                <a:noFill/>
              </a:ln>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Warunki udzielania wsparcia w ramach Działania 6.22 Wsparcie usług społecznych i zdrowotnych w regionie – RLKS, typ projektu:</a:t>
            </a:r>
          </a:p>
          <a:p>
            <a:pPr marL="0" marR="0" lvl="0" indent="0" defTabSz="457200" rtl="0" eaLnBrk="1" fontAlgn="auto" latinLnBrk="0" hangingPunct="1">
              <a:spcBef>
                <a:spcPts val="0"/>
              </a:spcBef>
              <a:spcAft>
                <a:spcPts val="0"/>
              </a:spcAft>
              <a:buClrTx/>
              <a:buSzTx/>
              <a:buFontTx/>
              <a:buNone/>
              <a:tabLst/>
              <a:defRPr/>
            </a:pPr>
            <a:endPar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514350" marR="0" lvl="0" indent="-514350" defTabSz="457200" rtl="0" eaLnBrk="1" fontAlgn="auto" latinLnBrk="0" hangingPunct="1">
              <a:spcBef>
                <a:spcPts val="0"/>
              </a:spcBef>
              <a:spcAft>
                <a:spcPts val="600"/>
              </a:spcAft>
              <a:buClrTx/>
              <a:buSzTx/>
              <a:buFontTx/>
              <a:buAutoNum type="alphaUcPeriod"/>
              <a:tabLst/>
              <a:defRPr/>
            </a:pPr>
            <a:r>
              <a:rPr kumimoji="0" lang="pl-PL" sz="30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Tworzenie nowych oraz rozwój już istniejących placówek wsparcia dziennego dla dzieci i młodzieży,</a:t>
            </a: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wynikają z załącznika nr 1A oraz 1B do Regulaminu.</a:t>
            </a:r>
          </a:p>
          <a:p>
            <a:pPr marL="0" marR="0" lvl="0" indent="0" defTabSz="457200" rtl="0" eaLnBrk="1" fontAlgn="auto" latinLnBrk="0" hangingPunct="1">
              <a:spcBef>
                <a:spcPts val="0"/>
              </a:spcBef>
              <a:spcAft>
                <a:spcPts val="600"/>
              </a:spcAft>
              <a:buClrTx/>
              <a:buSz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Projekt może być realizowany do 30 czerwca 2029 r.</a:t>
            </a:r>
          </a:p>
          <a:p>
            <a:pPr marL="0" marR="0" lvl="0" indent="0" defTabSz="457200" rtl="0" eaLnBrk="1" fontAlgn="auto" latinLnBrk="0" hangingPunct="1">
              <a:spcBef>
                <a:spcPts val="0"/>
              </a:spcBef>
              <a:spcAft>
                <a:spcPts val="600"/>
              </a:spcAft>
              <a:buClrTx/>
              <a:buSzTx/>
              <a:buNone/>
              <a:tabLst/>
              <a:defRPr/>
            </a:pPr>
            <a:endPar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600"/>
              </a:spcAft>
              <a:buClrTx/>
              <a:buSz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Czas realizacji projektu może wynosić </a:t>
            </a:r>
            <a:r>
              <a:rPr kumimoji="0" lang="pl-PL" sz="3000" b="0" i="0" u="none" strike="noStrike" kern="1200" cap="none" spc="0" normalizeH="0" baseline="0" noProof="0" dirty="0">
                <a:ln>
                  <a:noFill/>
                </a:ln>
                <a:solidFill>
                  <a:srgbClr val="00B0F0"/>
                </a:solidFill>
                <a:effectLst/>
                <a:uLnTx/>
                <a:uFillTx/>
                <a:latin typeface="Times New Roman" panose="02020603050405020304" pitchFamily="18" charset="0"/>
                <a:cs typeface="Times New Roman" panose="02020603050405020304" pitchFamily="18" charset="0"/>
              </a:rPr>
              <a:t>do 24 miesięcy </a:t>
            </a: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i liczony jest od dnia podpisania Umowy. </a:t>
            </a:r>
          </a:p>
          <a:p>
            <a:pPr marL="0" marR="0" lvl="0" indent="0" defTabSz="457200" rtl="0" eaLnBrk="1" fontAlgn="auto" latinLnBrk="0" hangingPunct="1">
              <a:spcBef>
                <a:spcPts val="0"/>
              </a:spcBef>
              <a:spcAft>
                <a:spcPts val="600"/>
              </a:spcAft>
              <a:buClrTx/>
              <a:buSz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Wnioskodawca może na własne ryzyko ponosić koszty wskazane w projekcie od momentu złożenia wniosku.</a:t>
            </a:r>
          </a:p>
          <a:p>
            <a:pPr marL="0" marR="0" lvl="0" indent="0" defTabSz="457200" rtl="0" eaLnBrk="1" fontAlgn="auto" latinLnBrk="0" hangingPunct="1">
              <a:spcBef>
                <a:spcPts val="0"/>
              </a:spcBef>
              <a:spcAft>
                <a:spcPts val="600"/>
              </a:spcAft>
              <a:buClrTx/>
              <a:buSzTx/>
              <a:buNone/>
              <a:tabLst/>
              <a:defRPr/>
            </a:pPr>
            <a:endPar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endPar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indent="0">
              <a:buNone/>
            </a:pPr>
            <a:endParaRPr lang="pl-PL" sz="2000" dirty="0"/>
          </a:p>
        </p:txBody>
      </p:sp>
    </p:spTree>
    <p:extLst>
      <p:ext uri="{BB962C8B-B14F-4D97-AF65-F5344CB8AC3E}">
        <p14:creationId xmlns:p14="http://schemas.microsoft.com/office/powerpoint/2010/main" val="3201151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C946D1B0-DD40-6B73-0228-8FD7AFDFC9C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D3B4CF4-234E-A1C7-5138-CC4FA9045155}"/>
              </a:ext>
            </a:extLst>
          </p:cNvPr>
          <p:cNvSpPr>
            <a:spLocks noGrp="1"/>
          </p:cNvSpPr>
          <p:nvPr>
            <p:ph type="title"/>
          </p:nvPr>
        </p:nvSpPr>
        <p:spPr>
          <a:xfrm>
            <a:off x="1285897" y="476921"/>
            <a:ext cx="10168128" cy="1567031"/>
          </a:xfrm>
        </p:spPr>
        <p:txBody>
          <a:bodyPr>
            <a:noAutofit/>
          </a:bodyPr>
          <a:lstStyle/>
          <a:p>
            <a:pPr algn="ctr"/>
            <a:r>
              <a:rPr kumimoji="0" lang="pl-PL" sz="3000" b="0" i="0" u="none" strike="noStrike" kern="1200" cap="none" spc="0" normalizeH="0" baseline="0" noProof="0" dirty="0">
                <a:ln>
                  <a:noFill/>
                </a:ln>
                <a:solidFill>
                  <a:schemeClr val="accent4">
                    <a:lumMod val="75000"/>
                  </a:schemeClr>
                </a:solidFill>
                <a:effectLst/>
                <a:uLnTx/>
                <a:uFillTx/>
                <a:latin typeface="+mn-lt"/>
                <a:cs typeface="Times New Roman" panose="02020603050405020304" pitchFamily="18" charset="0"/>
              </a:rPr>
              <a:t>P 2.1 </a:t>
            </a:r>
            <a:r>
              <a:rPr lang="pl-PL" sz="3000" dirty="0">
                <a:solidFill>
                  <a:schemeClr val="accent4">
                    <a:lumMod val="75000"/>
                  </a:schemeClr>
                </a:solidFill>
                <a:effectLst/>
                <a:latin typeface="+mn-lt"/>
                <a:ea typeface="Calibri" panose="020F0502020204030204" pitchFamily="34" charset="0"/>
              </a:rPr>
              <a:t>Tworzenie  i rozwój placówek wsparcia dziennego dla dzieci i młodzieży –EFS+</a:t>
            </a:r>
            <a:endParaRPr lang="pl-PL" sz="3000" dirty="0">
              <a:solidFill>
                <a:schemeClr val="accent4">
                  <a:lumMod val="75000"/>
                </a:schemeClr>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CAFA6BAE-B1E4-6D4D-7352-3E1DF485FCFB}"/>
              </a:ext>
            </a:extLst>
          </p:cNvPr>
          <p:cNvSpPr>
            <a:spLocks noGrp="1"/>
          </p:cNvSpPr>
          <p:nvPr>
            <p:ph idx="1"/>
          </p:nvPr>
        </p:nvSpPr>
        <p:spPr>
          <a:xfrm>
            <a:off x="860612" y="2465294"/>
            <a:ext cx="10423084" cy="4096871"/>
          </a:xfrm>
        </p:spPr>
        <p:txBody>
          <a:bodyPr>
            <a:normAutofit/>
          </a:bodyPr>
          <a:lstStyle/>
          <a:p>
            <a:pPr marL="0" marR="0" lvl="0" indent="0" defTabSz="457200" rtl="0" eaLnBrk="1" fontAlgn="auto" latinLnBrk="0" hangingPunct="1">
              <a:spcBef>
                <a:spcPts val="0"/>
              </a:spcBef>
              <a:spcAft>
                <a:spcPts val="0"/>
              </a:spcAft>
              <a:buClrTx/>
              <a:buSzTx/>
              <a:buFont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1.	Odbiorcami wsparcia (grupą docelową) w ramach kompleksowych działań realizowanych w typie projektu:</a:t>
            </a:r>
          </a:p>
          <a:p>
            <a:pPr marL="0" marR="0" lvl="0" indent="0" defTabSz="457200" rtl="0" eaLnBrk="1" fontAlgn="auto" latinLnBrk="0" hangingPunct="1">
              <a:spcBef>
                <a:spcPts val="0"/>
              </a:spcBef>
              <a:spcAft>
                <a:spcPts val="0"/>
              </a:spcAft>
              <a:buClrTx/>
              <a:buSzTx/>
              <a:buFont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A.	Tworzenie nowych oraz rozwój już istniejących placówek wsparcia dziennego dla dzieci i młodzieży, są: </a:t>
            </a:r>
          </a:p>
          <a:p>
            <a:pPr marL="0" marR="0" lvl="0" indent="0" defTabSz="457200" rtl="0" eaLnBrk="1" fontAlgn="auto" latinLnBrk="0" hangingPunct="1">
              <a:spcBef>
                <a:spcPts val="0"/>
              </a:spcBef>
              <a:spcAft>
                <a:spcPts val="0"/>
              </a:spcAft>
              <a:buClrTx/>
              <a:buSzTx/>
              <a:buFont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dzieci i młodzież do 18 r.ż. oraz ich rodzice i opiekunowie prawni,</a:t>
            </a:r>
          </a:p>
          <a:p>
            <a:pPr marL="0" marR="0" lvl="0" indent="0" defTabSz="457200" rtl="0" eaLnBrk="1" fontAlgn="auto" latinLnBrk="0" hangingPunct="1">
              <a:spcBef>
                <a:spcPts val="0"/>
              </a:spcBef>
              <a:spcAft>
                <a:spcPts val="0"/>
              </a:spcAft>
              <a:buClrTx/>
              <a:buSzTx/>
              <a:buFont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placówki wsparcia dziennego dla dzieci i młodzieży.</a:t>
            </a:r>
          </a:p>
          <a:p>
            <a:pPr marL="0" marR="0" lvl="0" indent="0" defTabSz="457200" rtl="0" eaLnBrk="1" fontAlgn="auto" latinLnBrk="0" hangingPunct="1">
              <a:spcBef>
                <a:spcPts val="0"/>
              </a:spcBef>
              <a:spcAft>
                <a:spcPts val="0"/>
              </a:spcAft>
              <a:buClrTx/>
              <a:buSzTx/>
              <a:buNone/>
              <a:tabLst/>
              <a:defRPr/>
            </a:pPr>
            <a:endPar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endPar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indent="0">
              <a:buNone/>
            </a:pPr>
            <a:endParaRPr lang="pl-PL" sz="2000" dirty="0"/>
          </a:p>
        </p:txBody>
      </p:sp>
    </p:spTree>
    <p:extLst>
      <p:ext uri="{BB962C8B-B14F-4D97-AF65-F5344CB8AC3E}">
        <p14:creationId xmlns:p14="http://schemas.microsoft.com/office/powerpoint/2010/main" val="2021350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8CD07644-D091-124D-D1A4-C6B39BFBFC28}"/>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58FB6E6A-B713-9287-4E20-A3FEC031F457}"/>
              </a:ext>
            </a:extLst>
          </p:cNvPr>
          <p:cNvSpPr>
            <a:spLocks noGrp="1"/>
          </p:cNvSpPr>
          <p:nvPr>
            <p:ph type="title"/>
          </p:nvPr>
        </p:nvSpPr>
        <p:spPr>
          <a:xfrm>
            <a:off x="1285897" y="476921"/>
            <a:ext cx="10168128" cy="1567031"/>
          </a:xfrm>
        </p:spPr>
        <p:txBody>
          <a:bodyPr>
            <a:noAutofit/>
          </a:bodyPr>
          <a:lstStyle/>
          <a:p>
            <a:pPr algn="ctr"/>
            <a:r>
              <a:rPr kumimoji="0" lang="pl-PL" sz="3000" b="0" i="0" u="none" strike="noStrike" kern="1200" cap="none" spc="0" normalizeH="0" baseline="0" noProof="0" dirty="0">
                <a:ln>
                  <a:noFill/>
                </a:ln>
                <a:solidFill>
                  <a:schemeClr val="accent4">
                    <a:lumMod val="75000"/>
                  </a:schemeClr>
                </a:solidFill>
                <a:effectLst/>
                <a:uLnTx/>
                <a:uFillTx/>
                <a:latin typeface="+mn-lt"/>
                <a:cs typeface="Times New Roman" panose="02020603050405020304" pitchFamily="18" charset="0"/>
              </a:rPr>
              <a:t>P 2.1 </a:t>
            </a:r>
            <a:r>
              <a:rPr lang="pl-PL" sz="3000" dirty="0">
                <a:solidFill>
                  <a:schemeClr val="accent4">
                    <a:lumMod val="75000"/>
                  </a:schemeClr>
                </a:solidFill>
                <a:effectLst/>
                <a:latin typeface="+mn-lt"/>
                <a:ea typeface="Calibri" panose="020F0502020204030204" pitchFamily="34" charset="0"/>
              </a:rPr>
              <a:t>Tworzenie  i rozwój placówek wsparcia dziennego dla dzieci i młodzieży – EFS+</a:t>
            </a:r>
            <a:endParaRPr lang="pl-PL" sz="3000" dirty="0">
              <a:solidFill>
                <a:schemeClr val="accent4">
                  <a:lumMod val="75000"/>
                </a:schemeClr>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D4DB0E10-D864-ABA9-7C6A-7AD59FC78518}"/>
              </a:ext>
            </a:extLst>
          </p:cNvPr>
          <p:cNvSpPr>
            <a:spLocks noGrp="1"/>
          </p:cNvSpPr>
          <p:nvPr>
            <p:ph idx="1"/>
          </p:nvPr>
        </p:nvSpPr>
        <p:spPr>
          <a:xfrm>
            <a:off x="564776" y="2043952"/>
            <a:ext cx="10718920" cy="4518213"/>
          </a:xfrm>
        </p:spPr>
        <p:txBody>
          <a:bodyPr>
            <a:normAutofit/>
          </a:bodyPr>
          <a:lstStyle/>
          <a:p>
            <a:pPr marL="0" marR="0" lvl="0" indent="0" defTabSz="457200" rtl="0" eaLnBrk="1" fontAlgn="auto" latinLnBrk="0" hangingPunct="1">
              <a:spcBef>
                <a:spcPts val="0"/>
              </a:spcBef>
              <a:spcAft>
                <a:spcPts val="0"/>
              </a:spcAft>
              <a:buClrTx/>
              <a:buSzTx/>
              <a:buFontTx/>
              <a:buNone/>
              <a:tabLst/>
              <a:defRPr/>
            </a:pP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Projekty winny być zgodne z </a:t>
            </a:r>
            <a:r>
              <a:rPr kumimoji="0" lang="pl-PL" sz="20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Regionalnym Planem Rozwoju Usług Społecznych i </a:t>
            </a:r>
            <a:r>
              <a:rPr kumimoji="0" lang="pl-PL" sz="2000" b="0" i="1" u="none" strike="noStrike" kern="1200" cap="none" spc="0" normalizeH="0" baseline="0" noProof="0" dirty="0" err="1">
                <a:ln>
                  <a:noFill/>
                </a:ln>
                <a:effectLst/>
                <a:uLnTx/>
                <a:uFillTx/>
                <a:latin typeface="Times New Roman" panose="02020603050405020304" pitchFamily="18" charset="0"/>
                <a:cs typeface="Times New Roman" panose="02020603050405020304" pitchFamily="18" charset="0"/>
              </a:rPr>
              <a:t>Deinstytucjonalizacji</a:t>
            </a:r>
            <a:r>
              <a:rPr kumimoji="0" lang="pl-PL" sz="2000" b="0" i="1"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Województwa Małopolskiego </a:t>
            </a: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stanowiącym załącznik nr 11 do Regulaminu oraz realizować ideę </a:t>
            </a:r>
            <a:r>
              <a:rPr kumimoji="0" lang="pl-PL" sz="2000" b="0" i="0" u="none" strike="noStrike" kern="1200" cap="none" spc="0" normalizeH="0" baseline="0" noProof="0" dirty="0" err="1">
                <a:ln>
                  <a:noFill/>
                </a:ln>
                <a:effectLst/>
                <a:uLnTx/>
                <a:uFillTx/>
                <a:latin typeface="Times New Roman" panose="02020603050405020304" pitchFamily="18" charset="0"/>
                <a:cs typeface="Times New Roman" panose="02020603050405020304" pitchFamily="18" charset="0"/>
              </a:rPr>
              <a:t>deinstytucjonalizacji</a:t>
            </a: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(dalej DI). Działania mają odpowiadać na zdiagnozowane deficyty w społeczności i uwzględniać konieczność indywidualnego podejścia do odbiorcy i jego specyficznych potrzeb, potencjału i preferencji. Wsparcie będzie realizowane przede wszystkim na obszarach, gdzie dostęp do usług jest najmniejszy.</a:t>
            </a:r>
          </a:p>
          <a:p>
            <a:pPr marL="0" marR="0" lvl="0" indent="0" defTabSz="457200" rtl="0" eaLnBrk="1" fontAlgn="auto" latinLnBrk="0" hangingPunct="1">
              <a:spcBef>
                <a:spcPts val="0"/>
              </a:spcBef>
              <a:spcAft>
                <a:spcPts val="0"/>
              </a:spcAft>
              <a:buClrTx/>
              <a:buSzTx/>
              <a:buFontTx/>
              <a:buNone/>
              <a:tabLst/>
              <a:defRPr/>
            </a:pP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Oferowane wsparcie jest dopasowane do potrzeb osób wykluczonych komunikacyjnie.</a:t>
            </a:r>
          </a:p>
          <a:p>
            <a:pPr marL="0" marR="0" lvl="0" indent="0" defTabSz="457200" rtl="0" eaLnBrk="1" fontAlgn="auto" latinLnBrk="0" hangingPunct="1">
              <a:spcBef>
                <a:spcPts val="0"/>
              </a:spcBef>
              <a:spcAft>
                <a:spcPts val="0"/>
              </a:spcAft>
              <a:buClrTx/>
              <a:buSzTx/>
              <a:buFontTx/>
              <a:buNone/>
              <a:tabLst/>
              <a:defRPr/>
            </a:pPr>
            <a:r>
              <a:rPr kumimoji="0" lang="pl-PL" sz="2000" b="0" i="0" u="none" strike="noStrike" kern="1200" cap="none" spc="0" normalizeH="0" baseline="0" noProof="0" dirty="0">
                <a:ln>
                  <a:noFill/>
                </a:ln>
                <a:solidFill>
                  <a:srgbClr val="00B0F0"/>
                </a:solidFill>
                <a:effectLst/>
                <a:uLnTx/>
                <a:uFillTx/>
                <a:latin typeface="Times New Roman" panose="02020603050405020304" pitchFamily="18" charset="0"/>
                <a:cs typeface="Times New Roman" panose="02020603050405020304" pitchFamily="18" charset="0"/>
              </a:rPr>
              <a:t>Możliwe jest świadczenie usług poradnictwa specjalistycznego (jako komplementarny element projektu</a:t>
            </a: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a:t>
            </a:r>
          </a:p>
          <a:p>
            <a:pPr marL="0" marR="0" lvl="0" indent="0" defTabSz="457200" rtl="0" eaLnBrk="1" fontAlgn="auto" latinLnBrk="0" hangingPunct="1">
              <a:spcBef>
                <a:spcPts val="0"/>
              </a:spcBef>
              <a:spcAft>
                <a:spcPts val="0"/>
              </a:spcAft>
              <a:buClrTx/>
              <a:buSzTx/>
              <a:buFontTx/>
              <a:buNone/>
              <a:tabLst/>
              <a:defRPr/>
            </a:pP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W ramach realizowanych działań nie ma możliwości wspierania opieki instytucjonalnej. Wyjątek stanowią usługi realizowane przez placówki w społeczności lokalnej. Natomiast działania na rzecz osób przebywających w opiece instytucjonalnej mogą być realizowane tylko w zakresie usamodzielnienia/powrotu do środowiska.</a:t>
            </a:r>
          </a:p>
          <a:p>
            <a:pPr marL="0" marR="0" lvl="0" indent="0" defTabSz="457200" rtl="0" eaLnBrk="1" fontAlgn="auto" latinLnBrk="0" hangingPunct="1">
              <a:spcBef>
                <a:spcPts val="0"/>
              </a:spcBef>
              <a:spcAft>
                <a:spcPts val="0"/>
              </a:spcAft>
              <a:buClrTx/>
              <a:buSzTx/>
              <a:buFontTx/>
              <a:buNone/>
              <a:tabLst/>
              <a:defRPr/>
            </a:pPr>
            <a:r>
              <a:rPr kumimoji="0" lang="pl-PL" sz="2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Możliwe jest wsparcie rozwoju kadr w celu świadczenia usług w społeczności lokalnej. Wsparcie musi być zgodne z zasadą DI i nie może prowadzić do wzmocnienia potencjału instytucjonalnego placówek.</a:t>
            </a:r>
          </a:p>
          <a:p>
            <a:endParaRPr lang="pl-PL" sz="2000" dirty="0"/>
          </a:p>
        </p:txBody>
      </p:sp>
    </p:spTree>
    <p:extLst>
      <p:ext uri="{BB962C8B-B14F-4D97-AF65-F5344CB8AC3E}">
        <p14:creationId xmlns:p14="http://schemas.microsoft.com/office/powerpoint/2010/main" val="3237011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5A001DE0-72DF-351D-F74B-DDDF29919D4D}"/>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A4B2559-E3A6-4A09-370E-D1817552B706}"/>
              </a:ext>
            </a:extLst>
          </p:cNvPr>
          <p:cNvSpPr>
            <a:spLocks noGrp="1"/>
          </p:cNvSpPr>
          <p:nvPr>
            <p:ph type="title"/>
          </p:nvPr>
        </p:nvSpPr>
        <p:spPr>
          <a:xfrm>
            <a:off x="1285897" y="476921"/>
            <a:ext cx="10168128" cy="1567031"/>
          </a:xfrm>
        </p:spPr>
        <p:txBody>
          <a:bodyPr>
            <a:noAutofit/>
          </a:bodyPr>
          <a:lstStyle/>
          <a:p>
            <a:pPr algn="ctr"/>
            <a:r>
              <a:rPr kumimoji="0" lang="pl-PL" sz="3000" b="0" i="0" u="none" strike="noStrike" kern="1200" cap="none" spc="0" normalizeH="0" baseline="0" noProof="0" dirty="0">
                <a:ln>
                  <a:noFill/>
                </a:ln>
                <a:solidFill>
                  <a:schemeClr val="accent4">
                    <a:lumMod val="75000"/>
                  </a:schemeClr>
                </a:solidFill>
                <a:effectLst/>
                <a:uLnTx/>
                <a:uFillTx/>
                <a:latin typeface="+mn-lt"/>
                <a:cs typeface="Times New Roman" panose="02020603050405020304" pitchFamily="18" charset="0"/>
              </a:rPr>
              <a:t>P 2.1 </a:t>
            </a:r>
            <a:r>
              <a:rPr lang="pl-PL" sz="3000" dirty="0">
                <a:solidFill>
                  <a:schemeClr val="accent4">
                    <a:lumMod val="75000"/>
                  </a:schemeClr>
                </a:solidFill>
                <a:effectLst/>
                <a:latin typeface="+mn-lt"/>
                <a:ea typeface="Calibri" panose="020F0502020204030204" pitchFamily="34" charset="0"/>
              </a:rPr>
              <a:t>Tworzenie  i rozwój placówek wsparcia dziennego dla dzieci i młodzieży – EFS+</a:t>
            </a:r>
            <a:endParaRPr lang="pl-PL" sz="3000" dirty="0">
              <a:solidFill>
                <a:schemeClr val="accent4">
                  <a:lumMod val="75000"/>
                </a:schemeClr>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3D462B40-95C3-A8EC-64CF-2317897D224A}"/>
              </a:ext>
            </a:extLst>
          </p:cNvPr>
          <p:cNvSpPr>
            <a:spLocks noGrp="1"/>
          </p:cNvSpPr>
          <p:nvPr>
            <p:ph idx="1"/>
          </p:nvPr>
        </p:nvSpPr>
        <p:spPr>
          <a:xfrm>
            <a:off x="484094" y="2420470"/>
            <a:ext cx="10823448" cy="3792071"/>
          </a:xfrm>
        </p:spPr>
        <p:txBody>
          <a:bodyPr>
            <a:normAutofit fontScale="85000" lnSpcReduction="20000"/>
          </a:bodyPr>
          <a:lstStyle/>
          <a:p>
            <a:pPr marL="0" marR="0" lvl="0" indent="0" defTabSz="457200" rtl="0" eaLnBrk="1" fontAlgn="auto" latinLnBrk="0" hangingPunct="1">
              <a:spcBef>
                <a:spcPts val="0"/>
              </a:spcBef>
              <a:spcAft>
                <a:spcPts val="0"/>
              </a:spcAft>
              <a:buClrTx/>
              <a:buSzTx/>
              <a:buFont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Elementem wsparcia </a:t>
            </a:r>
            <a:r>
              <a:rPr kumimoji="0" lang="pl-PL" sz="3000" b="0" i="0" u="none" strike="noStrike" kern="1200" cap="none" spc="0" normalizeH="0" baseline="0" noProof="0" dirty="0">
                <a:ln>
                  <a:noFill/>
                </a:ln>
                <a:solidFill>
                  <a:srgbClr val="00B0F0"/>
                </a:solidFill>
                <a:effectLst/>
                <a:uLnTx/>
                <a:uFillTx/>
                <a:latin typeface="Times New Roman" panose="02020603050405020304" pitchFamily="18" charset="0"/>
                <a:cs typeface="Times New Roman" panose="02020603050405020304" pitchFamily="18" charset="0"/>
              </a:rPr>
              <a:t>będzie tworzenie nowych oraz rozwój istniejących </a:t>
            </a: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placówek wsparcia dziennego dla dzieci i młodzieży w formie </a:t>
            </a:r>
            <a:r>
              <a:rPr kumimoji="0" lang="pl-PL" sz="3000" b="0" i="0" u="none" strike="noStrike" kern="1200" cap="none" spc="0" normalizeH="0" baseline="0" noProof="0" dirty="0">
                <a:ln>
                  <a:noFill/>
                </a:ln>
                <a:solidFill>
                  <a:srgbClr val="00B0F0"/>
                </a:solidFill>
                <a:effectLst/>
                <a:uLnTx/>
                <a:uFillTx/>
                <a:latin typeface="Times New Roman" panose="02020603050405020304" pitchFamily="18" charset="0"/>
                <a:cs typeface="Times New Roman" panose="02020603050405020304" pitchFamily="18" charset="0"/>
              </a:rPr>
              <a:t>opiekuńczej</a:t>
            </a: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i </a:t>
            </a:r>
            <a:r>
              <a:rPr kumimoji="0" lang="pl-PL" sz="3000" b="0" i="0" u="none" strike="noStrike" kern="1200" cap="none" spc="0" normalizeH="0" baseline="0" noProof="0" dirty="0">
                <a:ln>
                  <a:noFill/>
                </a:ln>
                <a:solidFill>
                  <a:srgbClr val="00B0F0"/>
                </a:solidFill>
                <a:effectLst/>
                <a:uLnTx/>
                <a:uFillTx/>
                <a:latin typeface="Times New Roman" panose="02020603050405020304" pitchFamily="18" charset="0"/>
                <a:cs typeface="Times New Roman" panose="02020603050405020304" pitchFamily="18" charset="0"/>
              </a:rPr>
              <a:t>specjalistycznej oraz w formie pracy podwórkowej </a:t>
            </a: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realizowanej przez wychowawcę.</a:t>
            </a:r>
          </a:p>
          <a:p>
            <a:pPr marL="0" marR="0" lvl="0" indent="0" defTabSz="457200" rtl="0" eaLnBrk="1" fontAlgn="auto" latinLnBrk="0" hangingPunct="1">
              <a:spcBef>
                <a:spcPts val="0"/>
              </a:spcBef>
              <a:spcAft>
                <a:spcPts val="0"/>
              </a:spcAft>
              <a:buClrTx/>
              <a:buSzTx/>
              <a:buFontTx/>
              <a:buNone/>
              <a:tabLst/>
              <a:defRPr/>
            </a:pPr>
            <a:endPar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30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Wsparcie istniejących placówek wsparcia dziennego jest możliwe wyłącznie pod warunkiem:</a:t>
            </a:r>
          </a:p>
          <a:p>
            <a:pPr marL="0" marR="0" lvl="0" indent="0" defTabSz="457200" rtl="0" eaLnBrk="1" fontAlgn="auto" latinLnBrk="0" hangingPunct="1">
              <a:spcBef>
                <a:spcPts val="0"/>
              </a:spcBef>
              <a:spcAft>
                <a:spcPts val="0"/>
              </a:spcAft>
              <a:buClrTx/>
              <a:buSzTx/>
              <a:buFontTx/>
              <a:buNone/>
              <a:tabLst/>
              <a:defRPr/>
            </a:pPr>
            <a:r>
              <a:rPr kumimoji="0" lang="pl-PL" sz="30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zwiększenia liczby miejsc w tych placówkach lub</a:t>
            </a:r>
          </a:p>
          <a:p>
            <a:pPr marL="0" marR="0" lvl="0" indent="0" defTabSz="457200" rtl="0" eaLnBrk="1" fontAlgn="auto" latinLnBrk="0" hangingPunct="1">
              <a:spcBef>
                <a:spcPts val="0"/>
              </a:spcBef>
              <a:spcAft>
                <a:spcPts val="0"/>
              </a:spcAft>
              <a:buClrTx/>
              <a:buSzTx/>
              <a:buFontTx/>
              <a:buNone/>
              <a:tabLst/>
              <a:defRPr/>
            </a:pPr>
            <a:r>
              <a:rPr kumimoji="0" lang="pl-PL" sz="30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rozszerzenia oferty wsparcia.</a:t>
            </a:r>
          </a:p>
          <a:p>
            <a:pPr marL="0" marR="0" lvl="0" indent="0" defTabSz="457200" rtl="0" eaLnBrk="1" fontAlgn="auto" latinLnBrk="0" hangingPunct="1">
              <a:spcBef>
                <a:spcPts val="0"/>
              </a:spcBef>
              <a:spcAft>
                <a:spcPts val="0"/>
              </a:spcAft>
              <a:buClrTx/>
              <a:buSzTx/>
              <a:buFontTx/>
              <a:buNone/>
              <a:tabLst/>
              <a:defRPr/>
            </a:pPr>
            <a:endPar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Wsparcie placówek jest realizowane zgodnie z ustawą z dnia 9 czerwca 2011 r. o wspieraniu rodziny i systemu pieczy zastępczej (</a:t>
            </a:r>
            <a:r>
              <a:rPr kumimoji="0" lang="pl-PL" sz="3000" b="0" i="0" u="none" strike="noStrike" kern="1200" cap="none" spc="0" normalizeH="0" baseline="0" noProof="0" dirty="0" err="1">
                <a:ln>
                  <a:noFill/>
                </a:ln>
                <a:effectLst/>
                <a:uLnTx/>
                <a:uFillTx/>
                <a:latin typeface="Times New Roman" panose="02020603050405020304" pitchFamily="18" charset="0"/>
                <a:cs typeface="Times New Roman" panose="02020603050405020304" pitchFamily="18" charset="0"/>
              </a:rPr>
              <a:t>t.j</a:t>
            </a: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Dz. U. z 2024 r., poz. 177). </a:t>
            </a:r>
          </a:p>
          <a:p>
            <a:pPr marL="0" indent="0">
              <a:buNone/>
            </a:pPr>
            <a:endParaRPr lang="pl-PL" sz="2000" dirty="0"/>
          </a:p>
        </p:txBody>
      </p:sp>
    </p:spTree>
    <p:extLst>
      <p:ext uri="{BB962C8B-B14F-4D97-AF65-F5344CB8AC3E}">
        <p14:creationId xmlns:p14="http://schemas.microsoft.com/office/powerpoint/2010/main" val="1778050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18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6F0992E4-53DC-2A64-BD5E-13735739293F}"/>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885E99DA-7146-26BD-4B9E-15D77DC1E555}"/>
              </a:ext>
            </a:extLst>
          </p:cNvPr>
          <p:cNvSpPr>
            <a:spLocks noGrp="1"/>
          </p:cNvSpPr>
          <p:nvPr>
            <p:ph type="title"/>
          </p:nvPr>
        </p:nvSpPr>
        <p:spPr>
          <a:xfrm>
            <a:off x="1285897" y="476921"/>
            <a:ext cx="10168128" cy="1567031"/>
          </a:xfrm>
        </p:spPr>
        <p:txBody>
          <a:bodyPr>
            <a:noAutofit/>
          </a:bodyPr>
          <a:lstStyle/>
          <a:p>
            <a:pPr algn="ctr"/>
            <a:r>
              <a:rPr kumimoji="0" lang="pl-PL" sz="3000" b="0" i="0" u="none" strike="noStrike" kern="1200" cap="none" spc="0" normalizeH="0" baseline="0" noProof="0" dirty="0">
                <a:ln>
                  <a:noFill/>
                </a:ln>
                <a:solidFill>
                  <a:schemeClr val="accent4">
                    <a:lumMod val="75000"/>
                  </a:schemeClr>
                </a:solidFill>
                <a:effectLst/>
                <a:uLnTx/>
                <a:uFillTx/>
                <a:latin typeface="+mn-lt"/>
                <a:cs typeface="Times New Roman" panose="02020603050405020304" pitchFamily="18" charset="0"/>
              </a:rPr>
              <a:t>P 2.1 </a:t>
            </a:r>
            <a:r>
              <a:rPr lang="pl-PL" sz="3000" dirty="0">
                <a:solidFill>
                  <a:schemeClr val="accent4">
                    <a:lumMod val="75000"/>
                  </a:schemeClr>
                </a:solidFill>
                <a:effectLst/>
                <a:latin typeface="+mn-lt"/>
                <a:ea typeface="Calibri" panose="020F0502020204030204" pitchFamily="34" charset="0"/>
              </a:rPr>
              <a:t>Tworzenie  i rozwój placówek wsparcia dziennego dla dzieci i młodzieży – EFS+</a:t>
            </a:r>
            <a:endParaRPr lang="pl-PL" sz="3000" dirty="0">
              <a:solidFill>
                <a:schemeClr val="accent4">
                  <a:lumMod val="75000"/>
                </a:schemeClr>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4BA58C8E-191C-B772-94A5-A3A410CAF6AC}"/>
              </a:ext>
            </a:extLst>
          </p:cNvPr>
          <p:cNvSpPr>
            <a:spLocks noGrp="1"/>
          </p:cNvSpPr>
          <p:nvPr>
            <p:ph idx="1"/>
          </p:nvPr>
        </p:nvSpPr>
        <p:spPr>
          <a:xfrm>
            <a:off x="860611" y="2321859"/>
            <a:ext cx="10685929" cy="3881718"/>
          </a:xfrm>
        </p:spPr>
        <p:txBody>
          <a:bodyPr>
            <a:normAutofit/>
          </a:bodyPr>
          <a:lstStyle/>
          <a:p>
            <a:pPr marL="0" marR="0" lvl="0" indent="0" defTabSz="457200" rtl="0" eaLnBrk="1" fontAlgn="auto" latinLnBrk="0" hangingPunct="1">
              <a:spcBef>
                <a:spcPts val="0"/>
              </a:spcBef>
              <a:spcAft>
                <a:spcPts val="0"/>
              </a:spcAft>
              <a:buClrTx/>
              <a:buSzTx/>
              <a:buFontTx/>
              <a:buNone/>
              <a:tabLst/>
              <a:defRPr/>
            </a:pPr>
            <a:r>
              <a:rPr kumimoji="0" lang="pl-PL" sz="30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Na prowadzenie placówki wsparcia dziennego wymagane jest uzyskanie zezwolenia, o którym mowa w art. 19 ustawy z dnia 9 czerwca 2011 r. o wspieraniu rodziny i systemie pieczy zastępczej. Wymóg ten nie dotyczy jednostek samorządu terytorialnego (JST) i podmiotów, którym JST zleciły realizację tego zadania na podstawie art. 190 ustawy z dnia 9 czerwca 2011 r. o wspieraniu rodziny i systemie pieczy zastępczej. </a:t>
            </a:r>
          </a:p>
          <a:p>
            <a:pPr marL="0" marR="0" lvl="0" indent="0" defTabSz="457200" rtl="0" eaLnBrk="1" fontAlgn="auto" latinLnBrk="0" hangingPunct="1">
              <a:spcBef>
                <a:spcPts val="0"/>
              </a:spcBef>
              <a:spcAft>
                <a:spcPts val="0"/>
              </a:spcAft>
              <a:buClrTx/>
              <a:buSzTx/>
              <a:buFontTx/>
              <a:buNone/>
              <a:tabLst/>
              <a:defRPr/>
            </a:pPr>
            <a:endParaRPr lang="pl-PL" sz="3000" dirty="0">
              <a:latin typeface="Times New Roman" panose="02020603050405020304" pitchFamily="18" charset="0"/>
              <a:cs typeface="Times New Roman" panose="02020603050405020304" pitchFamily="18" charset="0"/>
            </a:endParaRPr>
          </a:p>
          <a:p>
            <a:pPr marL="0" marR="0" lvl="0" indent="0" defTabSz="457200" rtl="0" eaLnBrk="1" fontAlgn="auto" latinLnBrk="0" hangingPunct="1">
              <a:spcBef>
                <a:spcPts val="0"/>
              </a:spcBef>
              <a:spcAft>
                <a:spcPts val="0"/>
              </a:spcAft>
              <a:buClrTx/>
              <a:buSzTx/>
              <a:buFontTx/>
              <a:buNone/>
              <a:tabLst/>
              <a:defRPr/>
            </a:pPr>
            <a:r>
              <a:rPr lang="pl-PL" sz="3000" b="1" dirty="0">
                <a:latin typeface="Times New Roman" panose="02020603050405020304" pitchFamily="18" charset="0"/>
                <a:cs typeface="Times New Roman" panose="02020603050405020304" pitchFamily="18" charset="0"/>
              </a:rPr>
              <a:t>Pobyt dziecka w placówce wsparcia dziennego jest nieodpłatny. </a:t>
            </a:r>
          </a:p>
          <a:p>
            <a:pPr marL="0" marR="0" lvl="0" indent="0" defTabSz="457200" rtl="0" eaLnBrk="1" fontAlgn="auto" latinLnBrk="0" hangingPunct="1">
              <a:spcBef>
                <a:spcPts val="0"/>
              </a:spcBef>
              <a:spcAft>
                <a:spcPts val="0"/>
              </a:spcAft>
              <a:buClrTx/>
              <a:buSzTx/>
              <a:buFontTx/>
              <a:buNone/>
              <a:tabLst/>
              <a:defRPr/>
            </a:pPr>
            <a:endParaRPr lang="pl-PL" sz="2000" dirty="0"/>
          </a:p>
        </p:txBody>
      </p:sp>
    </p:spTree>
    <p:extLst>
      <p:ext uri="{BB962C8B-B14F-4D97-AF65-F5344CB8AC3E}">
        <p14:creationId xmlns:p14="http://schemas.microsoft.com/office/powerpoint/2010/main" val="2504141924"/>
      </p:ext>
    </p:extLst>
  </p:cSld>
  <p:clrMapOvr>
    <a:masterClrMapping/>
  </p:clrMapOvr>
</p:sld>
</file>

<file path=ppt/theme/theme1.xml><?xml version="1.0" encoding="utf-8"?>
<a:theme xmlns:a="http://schemas.openxmlformats.org/drawingml/2006/main" name="Motyw pakietu Office 2013–2022">
  <a:themeElements>
    <a:clrScheme name="Motyw pakietu Office 2013–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yw pakietu Office 2013–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2013–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2629</TotalTime>
  <Words>4941</Words>
  <Application>Microsoft Office PowerPoint</Application>
  <PresentationFormat>Panoramiczny</PresentationFormat>
  <Paragraphs>293</Paragraphs>
  <Slides>41</Slides>
  <Notes>1</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41</vt:i4>
      </vt:variant>
    </vt:vector>
  </HeadingPairs>
  <TitlesOfParts>
    <vt:vector size="49" baseType="lpstr">
      <vt:lpstr>Aptos</vt:lpstr>
      <vt:lpstr>Arial</vt:lpstr>
      <vt:lpstr>Calibri</vt:lpstr>
      <vt:lpstr>Calibri Light</vt:lpstr>
      <vt:lpstr>Times New Roman</vt:lpstr>
      <vt:lpstr>Trebuchet MS</vt:lpstr>
      <vt:lpstr>Wingdings 3</vt:lpstr>
      <vt:lpstr>Motyw pakietu Office 2013–2022</vt:lpstr>
      <vt:lpstr>Prezentacja programu PowerPoint</vt:lpstr>
      <vt:lpstr>Ważne: wszystkie realizowane inwestycje oraz działania „miękkie” powinny spełniać wymogi wskazane w Ustawie o zapewnieniu dostępności osobom ze szczególnymi potrzebami na każdym etapie realizacji  projektu  (w tym także biuro projektu).  Dostępność oznacza, że wszystkie produkty projektu (na przykład strona lub aplikacja internetowa, materiały szkoleniowe, konferencja, wybudowane lub modernizowane obiekty, zakupione środki transportu) mogą być wykorzystywane (używane) przez osoby z niepełnosprawnościami.</vt:lpstr>
      <vt:lpstr>Projekty realizowane z FEM muszą być zgodne z zapisami dokumentu „Europejskie Zasady Jakości dla finansowanych przez UE interwencji o potencjalnym wpływie na dziedzictwo kulturowe” oraz dążyć do realizacji nowej Europejskiej inicjatywy Bauhaus.  </vt:lpstr>
      <vt:lpstr>P 2.1 Tworzenie  i rozwój placówek wsparcia dziennego dla dzieci i młodzieży – EFS+</vt:lpstr>
      <vt:lpstr>P 2.1 Tworzenie  i rozwój placówek wsparcia dziennego dla dzieci i młodzieży – EFS+</vt:lpstr>
      <vt:lpstr>P 2.1 Tworzenie  i rozwój placówek wsparcia dziennego dla dzieci i młodzieży –EFS+</vt:lpstr>
      <vt:lpstr>P 2.1 Tworzenie  i rozwój placówek wsparcia dziennego dla dzieci i młodzieży – EFS+</vt:lpstr>
      <vt:lpstr>P 2.1 Tworzenie  i rozwój placówek wsparcia dziennego dla dzieci i młodzieży – EFS+</vt:lpstr>
      <vt:lpstr>P 2.1 Tworzenie  i rozwój placówek wsparcia dziennego dla dzieci i młodzieży – EFS+</vt:lpstr>
      <vt:lpstr>P 2.1 Tworzenie  i rozwój placówek wsparcia dziennego dla dzieci i młodzieży – EFS+</vt:lpstr>
      <vt:lpstr>P 2.1 Tworzenie  i rozwój placówek wsparcia dziennego dla dzieci i młodzieży – EFS+</vt:lpstr>
      <vt:lpstr>P 2.1 Tworzenie  i rozwój placówek wsparcia dziennego dla dzieci i młodzieży – EFS+</vt:lpstr>
      <vt:lpstr>P 2.1 Tworzenie  i rozwój placówek wsparcia dziennego dla dzieci i młodzieży – EFS+</vt:lpstr>
      <vt:lpstr>Prezentacja programu PowerPoint</vt:lpstr>
      <vt:lpstr>1.5 Rozwój infrastruktury kultury oraz dbałość o dziedzictwo materialne i niematerialne (historyczne) obszaru - EFRR</vt:lpstr>
      <vt:lpstr>1.5 Rozwój infrastruktury kultury oraz dbałość o dziedzictwo materialne i niematerialne (historyczne) obszaru - EFRR</vt:lpstr>
      <vt:lpstr>1.5 Rozwój infrastruktury kultury oraz dbałość o dziedzictwo materialne i niematerialne (historyczne) obszaru - EFRR</vt:lpstr>
      <vt:lpstr>1.5 Rozwój infrastruktury kultury oraz dbałość o dziedzictwo materialne i niematerialne (historyczne) obszaru - EFRR</vt:lpstr>
      <vt:lpstr>1.5 Rozwój infrastruktury kultury oraz dbałość o dziedzictwo materialne i niematerialne (historyczne) obszaru - EFRR</vt:lpstr>
      <vt:lpstr>1.5 Rozwój infrastruktury kultury oraz dbałość o dziedzictwo materialne i niematerialne (historyczne) obszaru - EFRR</vt:lpstr>
      <vt:lpstr>Prezentacja programu PowerPoint</vt:lpstr>
      <vt:lpstr>Prezentacja programu PowerPoint</vt:lpstr>
      <vt:lpstr>1.6 Rozwój oferty turystycznej na obszarze LGD ZPT- EFRR</vt:lpstr>
      <vt:lpstr>1.6 Rozwój oferty turystycznej na obszarze LGD ZPT- EFRR</vt:lpstr>
      <vt:lpstr>1.6 Rozwój oferty turystycznej na obszarze LGD ZPT- EFRR</vt:lpstr>
      <vt:lpstr>1.6 Rozwój oferty turystycznej na obszarze LGD ZPT- EFRR</vt:lpstr>
      <vt:lpstr>1.6 Rozwój oferty turystycznej na obszarze LGD ZPT- EFRR</vt:lpstr>
      <vt:lpstr>1.6 Rozwój oferty turystycznej na obszarze LGD ZPT- EFRR</vt:lpstr>
      <vt:lpstr>1.6 Rozwój oferty turystycznej na obszarze LGD ZPT- EFRR</vt:lpstr>
      <vt:lpstr>1.6 Rozwój oferty turystycznej na obszarze LGD ZPT- EFRR</vt:lpstr>
      <vt:lpstr>1.6 Rozwój oferty turystycznej na obszarze LGD ZPT- EFRR</vt:lpstr>
      <vt:lpstr>1.6 Rozwój oferty turystycznej na obszarze LGD ZPT- EFRR</vt:lpstr>
      <vt:lpstr>Wsparcie w ramach Programu Strategicznego  Wspólna Polityka Rolna (PS WPR) </vt:lpstr>
      <vt:lpstr>PS WPR- koszty ogólne </vt:lpstr>
      <vt:lpstr>P 1.1 Tworzenie i rozwój małej infrastruktury publicznej dostępnej dla wszystkich mieszkańców- projekty jst / NGO – PS WPR</vt:lpstr>
      <vt:lpstr>Prezentacja programu PowerPoint</vt:lpstr>
      <vt:lpstr>Prezentacja programu PowerPoint</vt:lpstr>
      <vt:lpstr>1.7 Rozwijanie i popularyzacja dziedzictwa kulturowego i bogatych tradycji lokalnych – PS WPR</vt:lpstr>
      <vt:lpstr>Prezentacja programu PowerPoint</vt:lpstr>
      <vt:lpstr>P 2.2 Aktywni mieszkańcy - aktywizacja mieszkańców i poprawa dostępności usług dla osób będących w niekorzystnej sytuacji – PS WPR</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LGDZPT</dc:creator>
  <cp:lastModifiedBy>Joanna Dzieńska</cp:lastModifiedBy>
  <cp:revision>84</cp:revision>
  <dcterms:created xsi:type="dcterms:W3CDTF">2024-09-05T06:31:31Z</dcterms:created>
  <dcterms:modified xsi:type="dcterms:W3CDTF">2025-02-25T08:10:54Z</dcterms:modified>
</cp:coreProperties>
</file>